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14"/>
  </p:notesMasterIdLst>
  <p:sldIdLst>
    <p:sldId id="274" r:id="rId2"/>
    <p:sldId id="302" r:id="rId3"/>
    <p:sldId id="303" r:id="rId4"/>
    <p:sldId id="306" r:id="rId5"/>
    <p:sldId id="276" r:id="rId6"/>
    <p:sldId id="279" r:id="rId7"/>
    <p:sldId id="301" r:id="rId8"/>
    <p:sldId id="263" r:id="rId9"/>
    <p:sldId id="286" r:id="rId10"/>
    <p:sldId id="304" r:id="rId11"/>
    <p:sldId id="265" r:id="rId12"/>
    <p:sldId id="305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667" autoAdjust="0"/>
  </p:normalViewPr>
  <p:slideViewPr>
    <p:cSldViewPr>
      <p:cViewPr>
        <p:scale>
          <a:sx n="80" d="100"/>
          <a:sy n="80" d="100"/>
        </p:scale>
        <p:origin x="-15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F3DC2-4ADE-4485-9917-A0F1282AD3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3FB24-BFA3-4802-90C5-C44DB68944CF}">
      <dgm:prSet/>
      <dgm:spPr/>
      <dgm:t>
        <a:bodyPr/>
        <a:lstStyle/>
        <a:p>
          <a:pPr rtl="0"/>
          <a:r>
            <a:rPr lang="ru-RU" dirty="0" smtClean="0"/>
            <a:t>Ключевыми элементами успеха становятся правильная оценка и необходимое сочетание всех видов ресурсов: </a:t>
          </a:r>
          <a:endParaRPr lang="ru-RU" dirty="0"/>
        </a:p>
      </dgm:t>
    </dgm:pt>
    <dgm:pt modelId="{2AAC0FEE-2B9E-456B-BB37-E4C520ADDC80}" type="parTrans" cxnId="{32F7A2C8-C258-4501-822E-BAEB9F5F449C}">
      <dgm:prSet/>
      <dgm:spPr/>
      <dgm:t>
        <a:bodyPr/>
        <a:lstStyle/>
        <a:p>
          <a:endParaRPr lang="ru-RU"/>
        </a:p>
      </dgm:t>
    </dgm:pt>
    <dgm:pt modelId="{65C8601D-C406-4D00-BAB5-098E5BF72C87}" type="sibTrans" cxnId="{32F7A2C8-C258-4501-822E-BAEB9F5F449C}">
      <dgm:prSet/>
      <dgm:spPr/>
      <dgm:t>
        <a:bodyPr/>
        <a:lstStyle/>
        <a:p>
          <a:endParaRPr lang="ru-RU"/>
        </a:p>
      </dgm:t>
    </dgm:pt>
    <dgm:pt modelId="{C892270C-2FB4-4276-AAF4-3B3754D9193F}">
      <dgm:prSet/>
      <dgm:spPr/>
      <dgm:t>
        <a:bodyPr/>
        <a:lstStyle/>
        <a:p>
          <a:pPr rtl="0"/>
          <a:r>
            <a:rPr lang="ru-RU" dirty="0" smtClean="0"/>
            <a:t>человеческих, </a:t>
          </a:r>
          <a:endParaRPr lang="ru-RU" dirty="0"/>
        </a:p>
      </dgm:t>
    </dgm:pt>
    <dgm:pt modelId="{77993FAA-1E02-4667-AC6D-658E189274D3}" type="parTrans" cxnId="{40650D58-5F7D-498B-8956-5498B5EF7D03}">
      <dgm:prSet/>
      <dgm:spPr/>
      <dgm:t>
        <a:bodyPr/>
        <a:lstStyle/>
        <a:p>
          <a:endParaRPr lang="ru-RU"/>
        </a:p>
      </dgm:t>
    </dgm:pt>
    <dgm:pt modelId="{EDEED0EC-17BE-4181-B98B-2F60C2276E27}" type="sibTrans" cxnId="{40650D58-5F7D-498B-8956-5498B5EF7D03}">
      <dgm:prSet/>
      <dgm:spPr/>
      <dgm:t>
        <a:bodyPr/>
        <a:lstStyle/>
        <a:p>
          <a:endParaRPr lang="ru-RU"/>
        </a:p>
      </dgm:t>
    </dgm:pt>
    <dgm:pt modelId="{7623EC8C-7BB5-446F-B42D-7D281254529F}">
      <dgm:prSet/>
      <dgm:spPr/>
      <dgm:t>
        <a:bodyPr/>
        <a:lstStyle/>
        <a:p>
          <a:pPr rtl="0"/>
          <a:r>
            <a:rPr lang="ru-RU" dirty="0" smtClean="0"/>
            <a:t>материально-технических,</a:t>
          </a:r>
          <a:endParaRPr lang="ru-RU" dirty="0"/>
        </a:p>
      </dgm:t>
    </dgm:pt>
    <dgm:pt modelId="{1C00943B-2F2B-4162-8AD3-3E1B71A59B4E}" type="parTrans" cxnId="{06325244-FA58-4F44-AF29-ADA9036A1A71}">
      <dgm:prSet/>
      <dgm:spPr/>
      <dgm:t>
        <a:bodyPr/>
        <a:lstStyle/>
        <a:p>
          <a:endParaRPr lang="ru-RU"/>
        </a:p>
      </dgm:t>
    </dgm:pt>
    <dgm:pt modelId="{293F9AA9-A712-4B8A-B7A6-0B89D324EB7C}" type="sibTrans" cxnId="{06325244-FA58-4F44-AF29-ADA9036A1A71}">
      <dgm:prSet/>
      <dgm:spPr/>
      <dgm:t>
        <a:bodyPr/>
        <a:lstStyle/>
        <a:p>
          <a:endParaRPr lang="ru-RU"/>
        </a:p>
      </dgm:t>
    </dgm:pt>
    <dgm:pt modelId="{94470442-D6E2-42B1-BF23-8008EA14EBDD}">
      <dgm:prSet/>
      <dgm:spPr/>
      <dgm:t>
        <a:bodyPr/>
        <a:lstStyle/>
        <a:p>
          <a:pPr rtl="0"/>
          <a:r>
            <a:rPr lang="ru-RU" dirty="0" smtClean="0"/>
            <a:t>финансовых.</a:t>
          </a:r>
          <a:endParaRPr lang="ru-RU" dirty="0"/>
        </a:p>
      </dgm:t>
    </dgm:pt>
    <dgm:pt modelId="{FC51AD29-A2FD-485A-B388-6DA3796323D4}" type="parTrans" cxnId="{B4870BB7-E8F7-4CA5-89FF-89B6E1BAC369}">
      <dgm:prSet/>
      <dgm:spPr/>
      <dgm:t>
        <a:bodyPr/>
        <a:lstStyle/>
        <a:p>
          <a:endParaRPr lang="ru-RU"/>
        </a:p>
      </dgm:t>
    </dgm:pt>
    <dgm:pt modelId="{663A6700-3812-4313-A8BA-2AF7A2AB6645}" type="sibTrans" cxnId="{B4870BB7-E8F7-4CA5-89FF-89B6E1BAC369}">
      <dgm:prSet/>
      <dgm:spPr/>
      <dgm:t>
        <a:bodyPr/>
        <a:lstStyle/>
        <a:p>
          <a:endParaRPr lang="ru-RU"/>
        </a:p>
      </dgm:t>
    </dgm:pt>
    <dgm:pt modelId="{0C771E99-5979-4C58-95FD-9125AD0A332F}" type="pres">
      <dgm:prSet presAssocID="{545F3DC2-4ADE-4485-9917-A0F1282AD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65113-FA70-4D11-BBA0-E764560F5A09}" type="pres">
      <dgm:prSet presAssocID="{94E3FB24-BFA3-4802-90C5-C44DB68944CF}" presName="linNode" presStyleCnt="0"/>
      <dgm:spPr/>
    </dgm:pt>
    <dgm:pt modelId="{372A7790-013D-498E-A0E8-E775FA3C77EB}" type="pres">
      <dgm:prSet presAssocID="{94E3FB24-BFA3-4802-90C5-C44DB68944CF}" presName="parentText" presStyleLbl="node1" presStyleIdx="0" presStyleCnt="1" custLinFactNeighborX="-1367" custLinFactNeighborY="-9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ADE05-2897-44CB-9B1B-0D243543D26A}" type="pres">
      <dgm:prSet presAssocID="{94E3FB24-BFA3-4802-90C5-C44DB68944C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650D58-5F7D-498B-8956-5498B5EF7D03}" srcId="{94E3FB24-BFA3-4802-90C5-C44DB68944CF}" destId="{C892270C-2FB4-4276-AAF4-3B3754D9193F}" srcOrd="0" destOrd="0" parTransId="{77993FAA-1E02-4667-AC6D-658E189274D3}" sibTransId="{EDEED0EC-17BE-4181-B98B-2F60C2276E27}"/>
    <dgm:cxn modelId="{C7364CD8-EF74-467C-B488-4F67900C9A39}" type="presOf" srcId="{545F3DC2-4ADE-4485-9917-A0F1282AD3D9}" destId="{0C771E99-5979-4C58-95FD-9125AD0A332F}" srcOrd="0" destOrd="0" presId="urn:microsoft.com/office/officeart/2005/8/layout/vList5"/>
    <dgm:cxn modelId="{32F7A2C8-C258-4501-822E-BAEB9F5F449C}" srcId="{545F3DC2-4ADE-4485-9917-A0F1282AD3D9}" destId="{94E3FB24-BFA3-4802-90C5-C44DB68944CF}" srcOrd="0" destOrd="0" parTransId="{2AAC0FEE-2B9E-456B-BB37-E4C520ADDC80}" sibTransId="{65C8601D-C406-4D00-BAB5-098E5BF72C87}"/>
    <dgm:cxn modelId="{06325244-FA58-4F44-AF29-ADA9036A1A71}" srcId="{94E3FB24-BFA3-4802-90C5-C44DB68944CF}" destId="{7623EC8C-7BB5-446F-B42D-7D281254529F}" srcOrd="1" destOrd="0" parTransId="{1C00943B-2F2B-4162-8AD3-3E1B71A59B4E}" sibTransId="{293F9AA9-A712-4B8A-B7A6-0B89D324EB7C}"/>
    <dgm:cxn modelId="{B773B1E2-568F-4774-AE74-6951D62464B3}" type="presOf" srcId="{94470442-D6E2-42B1-BF23-8008EA14EBDD}" destId="{A98ADE05-2897-44CB-9B1B-0D243543D26A}" srcOrd="0" destOrd="2" presId="urn:microsoft.com/office/officeart/2005/8/layout/vList5"/>
    <dgm:cxn modelId="{D5427624-E161-4DF9-B023-B4CC2B972D08}" type="presOf" srcId="{7623EC8C-7BB5-446F-B42D-7D281254529F}" destId="{A98ADE05-2897-44CB-9B1B-0D243543D26A}" srcOrd="0" destOrd="1" presId="urn:microsoft.com/office/officeart/2005/8/layout/vList5"/>
    <dgm:cxn modelId="{08D99676-F2A0-4B9F-B404-8967ECEF705F}" type="presOf" srcId="{94E3FB24-BFA3-4802-90C5-C44DB68944CF}" destId="{372A7790-013D-498E-A0E8-E775FA3C77EB}" srcOrd="0" destOrd="0" presId="urn:microsoft.com/office/officeart/2005/8/layout/vList5"/>
    <dgm:cxn modelId="{5FFF53AA-9E8E-4D8C-B030-827C40D184C1}" type="presOf" srcId="{C892270C-2FB4-4276-AAF4-3B3754D9193F}" destId="{A98ADE05-2897-44CB-9B1B-0D243543D26A}" srcOrd="0" destOrd="0" presId="urn:microsoft.com/office/officeart/2005/8/layout/vList5"/>
    <dgm:cxn modelId="{B4870BB7-E8F7-4CA5-89FF-89B6E1BAC369}" srcId="{94E3FB24-BFA3-4802-90C5-C44DB68944CF}" destId="{94470442-D6E2-42B1-BF23-8008EA14EBDD}" srcOrd="2" destOrd="0" parTransId="{FC51AD29-A2FD-485A-B388-6DA3796323D4}" sibTransId="{663A6700-3812-4313-A8BA-2AF7A2AB6645}"/>
    <dgm:cxn modelId="{FC02FCEC-5774-4C38-A9C2-DDF925B5A058}" type="presParOf" srcId="{0C771E99-5979-4C58-95FD-9125AD0A332F}" destId="{9BF65113-FA70-4D11-BBA0-E764560F5A09}" srcOrd="0" destOrd="0" presId="urn:microsoft.com/office/officeart/2005/8/layout/vList5"/>
    <dgm:cxn modelId="{515BEFE1-DF9B-4E75-95A6-AFAD2B43EA20}" type="presParOf" srcId="{9BF65113-FA70-4D11-BBA0-E764560F5A09}" destId="{372A7790-013D-498E-A0E8-E775FA3C77EB}" srcOrd="0" destOrd="0" presId="urn:microsoft.com/office/officeart/2005/8/layout/vList5"/>
    <dgm:cxn modelId="{50D2BCE0-7E3E-4459-BCCC-25AE54681A99}" type="presParOf" srcId="{9BF65113-FA70-4D11-BBA0-E764560F5A09}" destId="{A98ADE05-2897-44CB-9B1B-0D243543D2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ADE05-2897-44CB-9B1B-0D243543D26A}">
      <dsp:nvSpPr>
        <dsp:cNvPr id="0" name=""/>
        <dsp:cNvSpPr/>
      </dsp:nvSpPr>
      <dsp:spPr>
        <a:xfrm rot="5400000">
          <a:off x="4077089" y="-734673"/>
          <a:ext cx="303807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человеческих, </a:t>
          </a:r>
          <a:endParaRPr lang="ru-RU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материально-технических,</a:t>
          </a:r>
          <a:endParaRPr lang="ru-RU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финансовых.</a:t>
          </a:r>
          <a:endParaRPr lang="ru-RU" sz="4200" kern="1200" dirty="0"/>
        </a:p>
      </dsp:txBody>
      <dsp:txXfrm rot="-5400000">
        <a:off x="2962656" y="528067"/>
        <a:ext cx="5118637" cy="2741463"/>
      </dsp:txXfrm>
    </dsp:sp>
    <dsp:sp modelId="{372A7790-013D-498E-A0E8-E775FA3C77EB}">
      <dsp:nvSpPr>
        <dsp:cNvPr id="0" name=""/>
        <dsp:cNvSpPr/>
      </dsp:nvSpPr>
      <dsp:spPr>
        <a:xfrm>
          <a:off x="0" y="0"/>
          <a:ext cx="2962656" cy="379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Ключевыми элементами успеха становятся правильная оценка и необходимое сочетание всех видов ресурсов: </a:t>
          </a:r>
          <a:endParaRPr lang="ru-RU" sz="2700" kern="1200" dirty="0"/>
        </a:p>
      </dsp:txBody>
      <dsp:txXfrm>
        <a:off x="144625" y="144625"/>
        <a:ext cx="2673406" cy="3508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ED936C-591C-476D-A78C-3BE73234B116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EF5869-99A7-4963-8BB2-B3E915E9B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27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CE2E-9A88-48FD-B6B7-51146C52CE09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B0BF8-C455-4EDB-A6B4-00322C263E3E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07601-73AE-4C87-AB12-D9E2EC2C79FB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2EBBC-E9FA-4832-A9B0-EFC385EFDCBE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71855-E24F-43B2-B2F4-4C57B18D6F3D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96558-7C97-446E-B1E1-B6EE1828143E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AA4D2-96EF-4554-B753-311BEF5A52F3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75887-EE4D-4525-8CB0-43D9699332D3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C6D3F-C574-4DED-9969-A7F0A48FE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52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9C9B-1FE9-4012-9B87-954D228AAF7D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9F50-BBB0-4321-BB23-B503E86C1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149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5A6E-8D7B-49C4-96DB-7DB773E3F691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0D73-10BE-473E-99AA-F23CDCEF5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68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2752-BA21-4FFE-AE59-A643B983E45F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1640-F7E1-4AB8-91EC-73C8CB79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1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ABD5BE-A3CB-426C-9108-90F83196A8FD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44334B-E91F-472A-89E8-0FE464883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645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13BA-FF95-4A4E-9C08-280B05769181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C02B-EE11-416A-9B52-3D874426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8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587B5-431C-4042-A8D6-2E994D750B4B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75BF9A-6A90-4754-9B28-86B02ACDD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515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90EC-581B-4F6A-81C5-CAA7451B87F2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AAB2-D2F4-4CA5-9B12-BB67652D6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077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3DFEF-D912-4625-9121-A82203CB47EE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8A5F67-6104-4CC5-A799-213B90BE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449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A4165F-2B60-41FC-A409-1B9EA6749B3D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937EDA-451D-4389-81B8-9676C061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27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5D558-214E-4B34-9B5C-76E8F3BCAB32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5537B-DA04-4681-B0CE-E0ED20A89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132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274398A-1810-445A-B8A8-8B5A35464F41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50E1EF7-409C-4FD2-AAFA-2ACA88EA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9" r:id="rId2"/>
    <p:sldLayoutId id="2147484115" r:id="rId3"/>
    <p:sldLayoutId id="2147484110" r:id="rId4"/>
    <p:sldLayoutId id="2147484116" r:id="rId5"/>
    <p:sldLayoutId id="2147484111" r:id="rId6"/>
    <p:sldLayoutId id="2147484117" r:id="rId7"/>
    <p:sldLayoutId id="2147484118" r:id="rId8"/>
    <p:sldLayoutId id="2147484119" r:id="rId9"/>
    <p:sldLayoutId id="2147484112" r:id="rId10"/>
    <p:sldLayoutId id="214748411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e72spb.ru/admin/oer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oerschule72spb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uschool72@rambler.ru" TargetMode="External"/><Relationship Id="rId2" Type="http://schemas.openxmlformats.org/officeDocument/2006/relationships/hyperlink" Target="http://schule72spb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.schule72spb.ru/ru/streshinskaya-inna-vasilevna-shkolnyj-menedzhment-ot-lichnoj-zainteresovannosti-uchitelya-k-innovatsionnoj-praktike-shkoly-esse" TargetMode="External"/><Relationship Id="rId2" Type="http://schemas.openxmlformats.org/officeDocument/2006/relationships/hyperlink" Target="http://portfolio.schule72spb.ru/ru/streshinskaya-i-v-o-dvizheni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.schule72spb.ru/ru/dostizheniy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portfolio.schule72spb.ru/ru/almanah-ob-almanahe" TargetMode="External"/><Relationship Id="rId4" Type="http://schemas.openxmlformats.org/officeDocument/2006/relationships/hyperlink" Target="http://portfolio.schule72spb.ru/ru/portfolio-pedago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folio.schule72spb.ru/ru/almanah-ob-almanah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ule72spb.ru/admin/oer2012-2015/lokal/02-polozhenije-ob-almanahe-ivs.doc" TargetMode="External"/><Relationship Id="rId2" Type="http://schemas.openxmlformats.org/officeDocument/2006/relationships/hyperlink" Target="http://schule72spb.ru/admin/oer2012-2015/lokal/10-polozhenije-o-portale-iv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ule72spb.ru/admin/oer2012-2015/lokal/07-polozhenije-sert-uchastnika-konf-ivs.docx" TargetMode="External"/><Relationship Id="rId5" Type="http://schemas.openxmlformats.org/officeDocument/2006/relationships/hyperlink" Target="http://schule72spb.ru/admin/oer2012-2015/lokal/08-reglament-podg-konf-ivs.docx" TargetMode="External"/><Relationship Id="rId4" Type="http://schemas.openxmlformats.org/officeDocument/2006/relationships/hyperlink" Target="http://schule72spb.ru/admin/oer2012-2015/lokal/03-reglament-podg-almanaha-iv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074738" y="1125538"/>
            <a:ext cx="8069262" cy="2524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chemeClr val="tx2">
                    <a:satMod val="130000"/>
                  </a:schemeClr>
                </a:solidFill>
              </a:rPr>
              <a:t>Информационно-образовательные ресурсы школы - площадка </a:t>
            </a:r>
            <a:r>
              <a:rPr lang="ru-RU" altLang="ru-RU" sz="4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4400" b="1" dirty="0" smtClean="0">
                <a:solidFill>
                  <a:schemeClr val="tx2">
                    <a:satMod val="130000"/>
                  </a:schemeClr>
                </a:solidFill>
              </a:rPr>
              <a:t>для  формирования новых компетенций педагога</a:t>
            </a:r>
            <a:r>
              <a:rPr lang="ru-RU" alt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alt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altLang="ru-RU" sz="32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5063" y="3756025"/>
            <a:ext cx="8137525" cy="129698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898989"/>
                </a:solidFill>
              </a:rPr>
              <a:t>Стрешинская Инна Васильевна,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898989"/>
                </a:solidFill>
              </a:rPr>
              <a:t>директор ГБОУ СОШ № 72 Калининского района Санкт-Петербурга</a:t>
            </a:r>
            <a:endParaRPr lang="en-US" altLang="ru-RU" dirty="0" smtClean="0">
              <a:solidFill>
                <a:srgbClr val="898989"/>
              </a:solidFill>
            </a:endParaRPr>
          </a:p>
          <a:p>
            <a:pPr marL="635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altLang="ru-RU" dirty="0" smtClean="0"/>
          </a:p>
        </p:txBody>
      </p:sp>
      <p:sp>
        <p:nvSpPr>
          <p:cNvPr id="8196" name="Подзаголовок 2"/>
          <p:cNvSpPr txBox="1">
            <a:spLocks/>
          </p:cNvSpPr>
          <p:nvPr/>
        </p:nvSpPr>
        <p:spPr bwMode="auto">
          <a:xfrm>
            <a:off x="179388" y="5445125"/>
            <a:ext cx="50244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8197" name="Picture 2" descr="C:\Users\Alla\Desktop\Для очного тура\zastavka-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029200"/>
            <a:ext cx="508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8229600" cy="1066800"/>
          </a:xfrm>
        </p:spPr>
        <p:txBody>
          <a:bodyPr>
            <a:normAutofit fontScale="90000"/>
          </a:bodyPr>
          <a:lstStyle/>
          <a:p>
            <a:pPr marL="107950"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chemeClr val="tx2">
                    <a:satMod val="130000"/>
                  </a:schemeClr>
                </a:solidFill>
              </a:rPr>
              <a:t>Организационно–управленческие условия внедрения профессионального стандарта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331913" y="1700213"/>
            <a:ext cx="8064500" cy="3384550"/>
          </a:xfrm>
        </p:spPr>
        <p:txBody>
          <a:bodyPr/>
          <a:lstStyle/>
          <a:p>
            <a:pPr marL="107950" indent="0" eaLnBrk="1" hangingPunct="1"/>
            <a:r>
              <a:rPr lang="en-US" altLang="ru-RU" sz="2000" smtClean="0"/>
              <a:t> </a:t>
            </a:r>
            <a:r>
              <a:rPr lang="ru-RU" altLang="ru-RU" sz="2000" smtClean="0"/>
              <a:t>Желание, оформленное в виде целей и задач</a:t>
            </a:r>
          </a:p>
          <a:p>
            <a:pPr marL="107950" indent="0" eaLnBrk="1" hangingPunct="1"/>
            <a:r>
              <a:rPr lang="en-US" altLang="ru-RU" sz="2000" smtClean="0"/>
              <a:t> </a:t>
            </a:r>
            <a:r>
              <a:rPr lang="ru-RU" altLang="ru-RU" sz="2000" smtClean="0"/>
              <a:t>Менеджмент проекта – ответственные лица, фокус-группы</a:t>
            </a:r>
          </a:p>
          <a:p>
            <a:pPr marL="107950" indent="0" eaLnBrk="1" hangingPunct="1"/>
            <a:r>
              <a:rPr lang="en-US" altLang="ru-RU" sz="2000" smtClean="0"/>
              <a:t> </a:t>
            </a:r>
            <a:r>
              <a:rPr lang="ru-RU" altLang="ru-RU" sz="2000" smtClean="0"/>
              <a:t>Ресурсы</a:t>
            </a:r>
          </a:p>
          <a:p>
            <a:pPr marL="107950" indent="0" eaLnBrk="1" hangingPunct="1"/>
            <a:r>
              <a:rPr lang="en-US" altLang="ru-RU" sz="2000" smtClean="0"/>
              <a:t> </a:t>
            </a:r>
            <a:r>
              <a:rPr lang="ru-RU" altLang="ru-RU" sz="2000" smtClean="0"/>
              <a:t>Мотивация</a:t>
            </a:r>
          </a:p>
          <a:p>
            <a:pPr marL="107950" indent="0" eaLnBrk="1" hangingPunct="1"/>
            <a:r>
              <a:rPr lang="en-US" altLang="ru-RU" sz="2000" smtClean="0"/>
              <a:t> </a:t>
            </a:r>
            <a:r>
              <a:rPr lang="ru-RU" altLang="ru-RU" sz="2000" smtClean="0"/>
              <a:t>Внутрифирменное обучение</a:t>
            </a:r>
          </a:p>
          <a:p>
            <a:pPr marL="107950" indent="0" eaLnBrk="1" hangingPunct="1"/>
            <a:r>
              <a:rPr lang="en-US" altLang="ru-RU" sz="2000" smtClean="0"/>
              <a:t> </a:t>
            </a:r>
            <a:r>
              <a:rPr lang="ru-RU" altLang="ru-RU" sz="2000" smtClean="0"/>
              <a:t>Мониторинг</a:t>
            </a:r>
          </a:p>
          <a:p>
            <a:pPr marL="107950" indent="0" eaLnBrk="1" hangingPunct="1"/>
            <a:endParaRPr lang="ru-RU" altLang="ru-RU" sz="2000" smtClean="0"/>
          </a:p>
          <a:p>
            <a:pPr marL="107950" indent="0" eaLnBrk="1" hangingPunct="1"/>
            <a:endParaRPr lang="ru-RU" altLang="ru-RU" sz="2000" smtClean="0"/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1116013" y="4076700"/>
            <a:ext cx="78454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buFont typeface="Georgia" pitchFamily="18" charset="0"/>
              <a:buNone/>
            </a:pPr>
            <a:r>
              <a:rPr lang="ru-RU" altLang="ru-RU" sz="1600">
                <a:latin typeface="Arial" charset="0"/>
              </a:rPr>
              <a:t>В создании собственных сетевых ресурсов нет ничего непостижимого и непреодолимого, если Вы корректно выстроите менеджмент проекта.</a:t>
            </a:r>
            <a:endParaRPr lang="en-US" altLang="ru-RU" sz="1600">
              <a:latin typeface="Arial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altLang="ru-RU" sz="1600">
              <a:latin typeface="Arial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sz="1600">
                <a:latin typeface="Arial" charset="0"/>
              </a:rPr>
              <a:t>Очень важно найти правильную управленческую модель организации работы и идти не от “насаждения”  инноваций.</a:t>
            </a:r>
            <a:endParaRPr lang="en-US" altLang="ru-RU" sz="1600">
              <a:latin typeface="Arial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altLang="ru-RU" sz="1600">
              <a:latin typeface="Arial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sz="1600">
                <a:latin typeface="Arial" charset="0"/>
              </a:rPr>
              <a:t>Вы можете создать площадку, мастерскую, школу для квалификационного роста, формирования новых компетенций и навыков педагогов,</a:t>
            </a:r>
            <a:r>
              <a:rPr lang="en-US" altLang="ru-RU" sz="1600">
                <a:latin typeface="Arial" charset="0"/>
              </a:rPr>
              <a:t> </a:t>
            </a:r>
            <a:r>
              <a:rPr lang="ru-RU" altLang="ru-RU" sz="1600">
                <a:latin typeface="Arial" charset="0"/>
              </a:rPr>
              <a:t>тем самым, внедрения </a:t>
            </a:r>
            <a:r>
              <a:rPr lang="ru-RU" altLang="ru-RU" sz="2400">
                <a:latin typeface="Arial" charset="0"/>
              </a:rPr>
              <a:t>профессионального стандарта педагога.</a:t>
            </a:r>
            <a:endParaRPr lang="en-US" altLang="ru-RU" sz="2400"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Итог 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187450" y="981075"/>
            <a:ext cx="8064500" cy="5400675"/>
          </a:xfrm>
        </p:spPr>
        <p:txBody>
          <a:bodyPr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dirty="0" smtClean="0"/>
              <a:t>Сетевые </a:t>
            </a:r>
            <a:r>
              <a:rPr lang="ru-RU" sz="2000" dirty="0"/>
              <a:t>информационно-образовательные ресурсы школы способствуют: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развитию творческой социально компетентной личности педагога, его </a:t>
            </a:r>
            <a:r>
              <a:rPr lang="ru-RU" sz="2000" dirty="0" smtClean="0"/>
              <a:t>самореализации;</a:t>
            </a:r>
            <a:endParaRPr lang="ru-RU" sz="20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фиксируют динамику изменений качества профессиональной деятельности </a:t>
            </a:r>
            <a:r>
              <a:rPr lang="ru-RU" sz="2000" dirty="0" smtClean="0"/>
              <a:t>педагога;</a:t>
            </a:r>
            <a:endParaRPr lang="ru-RU" sz="20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развивают </a:t>
            </a:r>
            <a:r>
              <a:rPr lang="ru-RU" sz="2000" dirty="0" err="1"/>
              <a:t>медиакультуру</a:t>
            </a:r>
            <a:r>
              <a:rPr lang="ru-RU" sz="2000" dirty="0"/>
              <a:t> </a:t>
            </a:r>
            <a:r>
              <a:rPr lang="ru-RU" sz="2000" dirty="0" smtClean="0"/>
              <a:t>педагога.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  <a:p>
            <a:pPr marL="107950" indent="0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ru-RU" altLang="ru-RU" sz="2000" dirty="0" smtClean="0"/>
          </a:p>
          <a:p>
            <a:pPr marL="107950" indent="0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b="1" dirty="0" smtClean="0"/>
              <a:t>Дневник проекта на официальном сайте школы </a:t>
            </a:r>
            <a:r>
              <a:rPr lang="ru-RU" altLang="ru-RU" sz="2000" dirty="0" smtClean="0"/>
              <a:t>-  </a:t>
            </a:r>
            <a:r>
              <a:rPr lang="ru-RU" altLang="ru-RU" sz="2000" b="1" u="sng" dirty="0" smtClean="0">
                <a:hlinkClick r:id="rId3"/>
              </a:rPr>
              <a:t>http://www.schule72spb.ru/admin/oer0.html</a:t>
            </a:r>
            <a:endParaRPr lang="ru-RU" altLang="ru-RU" sz="2000" b="1" dirty="0" smtClean="0"/>
          </a:p>
          <a:p>
            <a:pPr marL="107950" indent="0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ru-RU" altLang="ru-RU" sz="2000" dirty="0" smtClean="0"/>
          </a:p>
          <a:p>
            <a:pPr marL="107950" indent="0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b="1" dirty="0"/>
              <a:t>Сайт-протокол проекта </a:t>
            </a:r>
            <a:r>
              <a:rPr lang="ru-RU" altLang="ru-RU" sz="2000" b="1" dirty="0" smtClean="0"/>
              <a:t>ОЭР 2012-2015 -  </a:t>
            </a:r>
            <a:r>
              <a:rPr lang="en-US" altLang="ru-RU" sz="2000" dirty="0" smtClean="0">
                <a:hlinkClick r:id="rId4"/>
              </a:rPr>
              <a:t>https://sites.google.com/site/oerschule72spb/</a:t>
            </a:r>
            <a:r>
              <a:rPr lang="ru-RU" altLang="ru-RU" sz="2000" dirty="0" smtClean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4977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altLang="ru-RU" sz="32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tx2">
                    <a:satMod val="130000"/>
                  </a:schemeClr>
                </a:solidFill>
              </a:rPr>
              <a:t>Государственное бюджетное общеобразовательное учреждение </a:t>
            </a:r>
            <a:br>
              <a:rPr lang="ru-RU" alt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tx2">
                    <a:satMod val="130000"/>
                  </a:schemeClr>
                </a:solidFill>
              </a:rPr>
              <a:t>средняя общеобразовательная школа № 72 </a:t>
            </a:r>
            <a:br>
              <a:rPr lang="ru-RU" alt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tx2">
                    <a:satMod val="130000"/>
                  </a:schemeClr>
                </a:solidFill>
              </a:rPr>
              <a:t>с углубленным изучением немецкого языка Калининского района Санкт-Петербурга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435100" y="1916113"/>
            <a:ext cx="7499350" cy="4332287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sz="2000" smtClean="0"/>
              <a:t>Адрес: </a:t>
            </a:r>
            <a:br>
              <a:rPr lang="ru-RU" altLang="ru-RU" sz="2000" smtClean="0"/>
            </a:br>
            <a:r>
              <a:rPr lang="ru-RU" altLang="ru-RU" sz="2000" smtClean="0"/>
              <a:t>195267, Санкт-Петербург, ул. Ушинского, д.21, литер А 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altLang="ru-RU" sz="2000" smtClean="0"/>
              <a:t>Официальный сайт школы - Живая школа - </a:t>
            </a:r>
            <a:r>
              <a:rPr lang="ru-RU" altLang="ru-RU" sz="2000" smtClean="0">
                <a:hlinkClick r:id="rId2"/>
              </a:rPr>
              <a:t>http://schule72spb.ru</a:t>
            </a:r>
            <a:r>
              <a:rPr lang="ru-RU" altLang="ru-RU" sz="2000" smtClean="0"/>
              <a:t> 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altLang="ru-RU" sz="2000" smtClean="0"/>
              <a:t>Контакты:</a:t>
            </a:r>
            <a:br>
              <a:rPr lang="ru-RU" altLang="ru-RU" sz="2000" smtClean="0"/>
            </a:br>
            <a:r>
              <a:rPr lang="ru-RU" altLang="ru-RU" sz="2000" smtClean="0"/>
              <a:t>телефон/факс +7(812)531-74-03, </a:t>
            </a:r>
            <a:br>
              <a:rPr lang="ru-RU" altLang="ru-RU" sz="2000" smtClean="0"/>
            </a:br>
            <a:r>
              <a:rPr lang="ru-RU" altLang="ru-RU" sz="2000" smtClean="0"/>
              <a:t>телефон +7(812)417-53-33</a:t>
            </a:r>
            <a:br>
              <a:rPr lang="ru-RU" altLang="ru-RU" sz="2000" smtClean="0"/>
            </a:br>
            <a:r>
              <a:rPr lang="ru-RU" altLang="ru-RU" sz="2000" smtClean="0"/>
              <a:t>Адреса электронной почты:</a:t>
            </a:r>
            <a:br>
              <a:rPr lang="ru-RU" altLang="ru-RU" sz="2000" smtClean="0"/>
            </a:br>
            <a:r>
              <a:rPr lang="ru-RU" altLang="ru-RU" sz="2000" smtClean="0"/>
              <a:t>официальный - </a:t>
            </a:r>
            <a:r>
              <a:rPr lang="ru-RU" altLang="ru-RU" sz="2000" smtClean="0">
                <a:hlinkClick r:id="rId3"/>
              </a:rPr>
              <a:t>ouschool72@rambler.ru</a:t>
            </a:r>
            <a:endParaRPr lang="ru-RU" altLang="ru-RU" sz="20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31913" y="48688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Управление</a:t>
            </a:r>
            <a:b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ресурсами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8229600" cy="379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C:\Users\Alla\Desktop\dMwR2oLfnF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500438"/>
            <a:ext cx="36718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"/>
          <p:cNvGrpSpPr>
            <a:grpSpLocks/>
          </p:cNvGrpSpPr>
          <p:nvPr/>
        </p:nvGrpSpPr>
        <p:grpSpPr bwMode="auto">
          <a:xfrm rot="-2220468">
            <a:off x="-171450" y="3479800"/>
            <a:ext cx="9802813" cy="415925"/>
            <a:chOff x="154726" y="3853298"/>
            <a:chExt cx="8858250" cy="414578"/>
          </a:xfrm>
        </p:grpSpPr>
        <p:sp>
          <p:nvSpPr>
            <p:cNvPr id="63" name="Стрелка вправо 62"/>
            <p:cNvSpPr/>
            <p:nvPr/>
          </p:nvSpPr>
          <p:spPr>
            <a:xfrm>
              <a:off x="156867" y="3958531"/>
              <a:ext cx="8858250" cy="2136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Нашивка 63"/>
            <p:cNvSpPr/>
            <p:nvPr/>
          </p:nvSpPr>
          <p:spPr>
            <a:xfrm>
              <a:off x="610372" y="3859173"/>
              <a:ext cx="213746" cy="35761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5" name="Нашивка 64"/>
            <p:cNvSpPr/>
            <p:nvPr/>
          </p:nvSpPr>
          <p:spPr>
            <a:xfrm>
              <a:off x="1841650" y="3853108"/>
              <a:ext cx="215180" cy="35761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6" name="Нашивка 65"/>
            <p:cNvSpPr/>
            <p:nvPr/>
          </p:nvSpPr>
          <p:spPr>
            <a:xfrm>
              <a:off x="2344196" y="3906344"/>
              <a:ext cx="215180" cy="35761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Нашивка 66"/>
            <p:cNvSpPr/>
            <p:nvPr/>
          </p:nvSpPr>
          <p:spPr>
            <a:xfrm>
              <a:off x="3217516" y="3853119"/>
              <a:ext cx="213745" cy="35761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8" name="Нашивка 67"/>
            <p:cNvSpPr/>
            <p:nvPr/>
          </p:nvSpPr>
          <p:spPr>
            <a:xfrm>
              <a:off x="4094070" y="3896113"/>
              <a:ext cx="213745" cy="35603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9" name="Нашивка 68"/>
            <p:cNvSpPr/>
            <p:nvPr/>
          </p:nvSpPr>
          <p:spPr>
            <a:xfrm>
              <a:off x="5160988" y="3871887"/>
              <a:ext cx="213746" cy="35761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Нашивка 69"/>
            <p:cNvSpPr/>
            <p:nvPr/>
          </p:nvSpPr>
          <p:spPr>
            <a:xfrm>
              <a:off x="6228964" y="3889755"/>
              <a:ext cx="213745" cy="35603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1" name="Нашивка 70"/>
            <p:cNvSpPr/>
            <p:nvPr/>
          </p:nvSpPr>
          <p:spPr>
            <a:xfrm>
              <a:off x="7002465" y="3889276"/>
              <a:ext cx="213746" cy="35919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2" name="Нашивка 71"/>
            <p:cNvSpPr/>
            <p:nvPr/>
          </p:nvSpPr>
          <p:spPr>
            <a:xfrm>
              <a:off x="8128076" y="3857769"/>
              <a:ext cx="213746" cy="35603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243" name="Группа 35"/>
          <p:cNvGrpSpPr>
            <a:grpSpLocks/>
          </p:cNvGrpSpPr>
          <p:nvPr/>
        </p:nvGrpSpPr>
        <p:grpSpPr bwMode="auto">
          <a:xfrm>
            <a:off x="1449388" y="6238875"/>
            <a:ext cx="1693862" cy="598488"/>
            <a:chOff x="531" y="481087"/>
            <a:chExt cx="1498877" cy="599551"/>
          </a:xfrm>
        </p:grpSpPr>
        <p:sp>
          <p:nvSpPr>
            <p:cNvPr id="61" name="Нашивка 60"/>
            <p:cNvSpPr/>
            <p:nvPr/>
          </p:nvSpPr>
          <p:spPr>
            <a:xfrm>
              <a:off x="531" y="481087"/>
              <a:ext cx="1498877" cy="5995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Нашивка 4"/>
            <p:cNvSpPr/>
            <p:nvPr/>
          </p:nvSpPr>
          <p:spPr>
            <a:xfrm>
              <a:off x="301149" y="481087"/>
              <a:ext cx="897640" cy="599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Определение целей</a:t>
              </a:r>
            </a:p>
          </p:txBody>
        </p:sp>
      </p:grpSp>
      <p:grpSp>
        <p:nvGrpSpPr>
          <p:cNvPr id="10244" name="Группа 36"/>
          <p:cNvGrpSpPr>
            <a:grpSpLocks/>
          </p:cNvGrpSpPr>
          <p:nvPr/>
        </p:nvGrpSpPr>
        <p:grpSpPr bwMode="auto">
          <a:xfrm>
            <a:off x="2384425" y="5540375"/>
            <a:ext cx="1773238" cy="600075"/>
            <a:chOff x="4047501" y="481086"/>
            <a:chExt cx="1498877" cy="599552"/>
          </a:xfrm>
        </p:grpSpPr>
        <p:sp>
          <p:nvSpPr>
            <p:cNvPr id="59" name="Нашивка 58"/>
            <p:cNvSpPr/>
            <p:nvPr/>
          </p:nvSpPr>
          <p:spPr>
            <a:xfrm>
              <a:off x="4047501" y="481086"/>
              <a:ext cx="1498877" cy="59955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Нашивка 4"/>
            <p:cNvSpPr/>
            <p:nvPr/>
          </p:nvSpPr>
          <p:spPr>
            <a:xfrm>
              <a:off x="4275620" y="481086"/>
              <a:ext cx="1041297" cy="599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Планирование структуры контента</a:t>
              </a:r>
            </a:p>
          </p:txBody>
        </p:sp>
      </p:grpSp>
      <p:grpSp>
        <p:nvGrpSpPr>
          <p:cNvPr id="10245" name="Группа 37"/>
          <p:cNvGrpSpPr>
            <a:grpSpLocks/>
          </p:cNvGrpSpPr>
          <p:nvPr/>
        </p:nvGrpSpPr>
        <p:grpSpPr bwMode="auto">
          <a:xfrm>
            <a:off x="3603625" y="4721225"/>
            <a:ext cx="1498600" cy="600075"/>
            <a:chOff x="1349521" y="481087"/>
            <a:chExt cx="1498877" cy="599551"/>
          </a:xfrm>
        </p:grpSpPr>
        <p:sp>
          <p:nvSpPr>
            <p:cNvPr id="57" name="Нашивка 56"/>
            <p:cNvSpPr/>
            <p:nvPr/>
          </p:nvSpPr>
          <p:spPr>
            <a:xfrm>
              <a:off x="1349521" y="481087"/>
              <a:ext cx="1498877" cy="5995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Нашивка 4"/>
            <p:cNvSpPr/>
            <p:nvPr/>
          </p:nvSpPr>
          <p:spPr>
            <a:xfrm>
              <a:off x="1649614" y="481087"/>
              <a:ext cx="898691" cy="599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Выбор</a:t>
              </a:r>
              <a:r>
                <a:rPr lang="en-US" sz="1100" b="1" dirty="0"/>
                <a:t> </a:t>
              </a:r>
              <a:r>
                <a:rPr lang="ru-RU" sz="1100" b="1" dirty="0"/>
                <a:t>и установка </a:t>
              </a:r>
              <a:r>
                <a:rPr lang="en-US" sz="1100" b="1" dirty="0"/>
                <a:t>CMS </a:t>
              </a:r>
              <a:endParaRPr lang="ru-RU" sz="1100" b="1" dirty="0"/>
            </a:p>
          </p:txBody>
        </p:sp>
      </p:grpSp>
      <p:grpSp>
        <p:nvGrpSpPr>
          <p:cNvPr id="10246" name="Группа 38"/>
          <p:cNvGrpSpPr>
            <a:grpSpLocks/>
          </p:cNvGrpSpPr>
          <p:nvPr/>
        </p:nvGrpSpPr>
        <p:grpSpPr bwMode="auto">
          <a:xfrm>
            <a:off x="4411663" y="4106863"/>
            <a:ext cx="1498600" cy="600075"/>
            <a:chOff x="2698511" y="481087"/>
            <a:chExt cx="1498877" cy="599551"/>
          </a:xfrm>
        </p:grpSpPr>
        <p:sp>
          <p:nvSpPr>
            <p:cNvPr id="55" name="Нашивка 54"/>
            <p:cNvSpPr/>
            <p:nvPr/>
          </p:nvSpPr>
          <p:spPr>
            <a:xfrm>
              <a:off x="2698511" y="481087"/>
              <a:ext cx="1498877" cy="5995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Нашивка 4"/>
            <p:cNvSpPr/>
            <p:nvPr/>
          </p:nvSpPr>
          <p:spPr>
            <a:xfrm>
              <a:off x="2997016" y="481087"/>
              <a:ext cx="900278" cy="599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/>
                <a:t>Web-</a:t>
              </a:r>
              <a:r>
                <a:rPr lang="ru-RU" sz="1100" b="1" dirty="0"/>
                <a:t>дизайн и настройка</a:t>
              </a:r>
            </a:p>
          </p:txBody>
        </p:sp>
      </p:grpSp>
      <p:grpSp>
        <p:nvGrpSpPr>
          <p:cNvPr id="10247" name="Группа 39"/>
          <p:cNvGrpSpPr>
            <a:grpSpLocks/>
          </p:cNvGrpSpPr>
          <p:nvPr/>
        </p:nvGrpSpPr>
        <p:grpSpPr bwMode="auto">
          <a:xfrm>
            <a:off x="5303838" y="3368675"/>
            <a:ext cx="1830387" cy="600075"/>
            <a:chOff x="4047501" y="481087"/>
            <a:chExt cx="1498877" cy="599551"/>
          </a:xfrm>
        </p:grpSpPr>
        <p:sp>
          <p:nvSpPr>
            <p:cNvPr id="53" name="Нашивка 52"/>
            <p:cNvSpPr/>
            <p:nvPr/>
          </p:nvSpPr>
          <p:spPr>
            <a:xfrm>
              <a:off x="4047501" y="481087"/>
              <a:ext cx="1498877" cy="5995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Нашивка 4"/>
            <p:cNvSpPr/>
            <p:nvPr/>
          </p:nvSpPr>
          <p:spPr>
            <a:xfrm>
              <a:off x="4347796" y="481087"/>
              <a:ext cx="898287" cy="599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Разработка структуры </a:t>
              </a:r>
              <a:r>
                <a:rPr lang="en-US" sz="1000" b="1" dirty="0"/>
                <a:t> </a:t>
              </a:r>
              <a:r>
                <a:rPr lang="ru-RU" sz="1000" b="1" dirty="0"/>
                <a:t>и </a:t>
              </a:r>
              <a:r>
                <a:rPr lang="ru-RU" sz="1100" b="1" dirty="0"/>
                <a:t>шаблонов</a:t>
              </a:r>
            </a:p>
          </p:txBody>
        </p:sp>
      </p:grpSp>
      <p:grpSp>
        <p:nvGrpSpPr>
          <p:cNvPr id="10248" name="Группа 40"/>
          <p:cNvGrpSpPr>
            <a:grpSpLocks/>
          </p:cNvGrpSpPr>
          <p:nvPr/>
        </p:nvGrpSpPr>
        <p:grpSpPr bwMode="auto">
          <a:xfrm>
            <a:off x="6229350" y="2547938"/>
            <a:ext cx="2230438" cy="598487"/>
            <a:chOff x="5396147" y="481765"/>
            <a:chExt cx="1498469" cy="598390"/>
          </a:xfrm>
        </p:grpSpPr>
        <p:sp>
          <p:nvSpPr>
            <p:cNvPr id="51" name="Нашивка 50"/>
            <p:cNvSpPr/>
            <p:nvPr/>
          </p:nvSpPr>
          <p:spPr>
            <a:xfrm>
              <a:off x="5396147" y="481765"/>
              <a:ext cx="1498469" cy="59839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Нашивка 4"/>
            <p:cNvSpPr/>
            <p:nvPr/>
          </p:nvSpPr>
          <p:spPr>
            <a:xfrm>
              <a:off x="5695841" y="481765"/>
              <a:ext cx="899081" cy="598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Запуск  в  работу </a:t>
              </a:r>
              <a:r>
                <a:rPr lang="en-US" sz="1000" b="1" dirty="0"/>
                <a:t> </a:t>
              </a:r>
              <a:r>
                <a:rPr lang="ru-RU" sz="1000" b="1" dirty="0"/>
                <a:t>и  тестирование</a:t>
              </a:r>
            </a:p>
          </p:txBody>
        </p:sp>
      </p:grpSp>
      <p:grpSp>
        <p:nvGrpSpPr>
          <p:cNvPr id="10249" name="Группа 41"/>
          <p:cNvGrpSpPr>
            <a:grpSpLocks/>
          </p:cNvGrpSpPr>
          <p:nvPr/>
        </p:nvGrpSpPr>
        <p:grpSpPr bwMode="auto">
          <a:xfrm>
            <a:off x="6413500" y="628650"/>
            <a:ext cx="1841500" cy="596900"/>
            <a:chOff x="6311649" y="482571"/>
            <a:chExt cx="1841608" cy="596583"/>
          </a:xfrm>
        </p:grpSpPr>
        <p:sp>
          <p:nvSpPr>
            <p:cNvPr id="49" name="Нашивка 48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Нашивка 4"/>
            <p:cNvSpPr/>
            <p:nvPr/>
          </p:nvSpPr>
          <p:spPr>
            <a:xfrm>
              <a:off x="6610117" y="482571"/>
              <a:ext cx="1244673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Сопровождение</a:t>
              </a:r>
            </a:p>
          </p:txBody>
        </p:sp>
      </p:grpSp>
      <p:grpSp>
        <p:nvGrpSpPr>
          <p:cNvPr id="10250" name="Группа 42"/>
          <p:cNvGrpSpPr>
            <a:grpSpLocks/>
          </p:cNvGrpSpPr>
          <p:nvPr/>
        </p:nvGrpSpPr>
        <p:grpSpPr bwMode="auto">
          <a:xfrm>
            <a:off x="7240588" y="1885950"/>
            <a:ext cx="1841500" cy="596900"/>
            <a:chOff x="6311649" y="482571"/>
            <a:chExt cx="1841608" cy="596583"/>
          </a:xfrm>
        </p:grpSpPr>
        <p:sp>
          <p:nvSpPr>
            <p:cNvPr id="47" name="Нашивка 46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Нашивка 4"/>
            <p:cNvSpPr/>
            <p:nvPr/>
          </p:nvSpPr>
          <p:spPr>
            <a:xfrm>
              <a:off x="6610117" y="482571"/>
              <a:ext cx="1244673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Наполнение портала</a:t>
              </a:r>
            </a:p>
          </p:txBody>
        </p:sp>
      </p:grpSp>
      <p:grpSp>
        <p:nvGrpSpPr>
          <p:cNvPr id="10251" name="Группа 43"/>
          <p:cNvGrpSpPr>
            <a:grpSpLocks/>
          </p:cNvGrpSpPr>
          <p:nvPr/>
        </p:nvGrpSpPr>
        <p:grpSpPr bwMode="auto">
          <a:xfrm>
            <a:off x="5448300" y="1289050"/>
            <a:ext cx="1660525" cy="596900"/>
            <a:chOff x="6311649" y="482571"/>
            <a:chExt cx="1841608" cy="596583"/>
          </a:xfrm>
        </p:grpSpPr>
        <p:sp>
          <p:nvSpPr>
            <p:cNvPr id="45" name="Нашивка 44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"/>
            <p:cNvSpPr/>
            <p:nvPr/>
          </p:nvSpPr>
          <p:spPr>
            <a:xfrm>
              <a:off x="6609194" y="482571"/>
              <a:ext cx="1246519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Обучение</a:t>
              </a:r>
            </a:p>
          </p:txBody>
        </p:sp>
      </p:grpSp>
      <p:sp>
        <p:nvSpPr>
          <p:cNvPr id="7180" name="Заголовок 1"/>
          <p:cNvSpPr>
            <a:spLocks noGrp="1"/>
          </p:cNvSpPr>
          <p:nvPr>
            <p:ph type="title"/>
          </p:nvPr>
        </p:nvSpPr>
        <p:spPr>
          <a:xfrm>
            <a:off x="1300163" y="3841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dirty="0" smtClean="0">
                <a:solidFill>
                  <a:schemeClr val="tx2">
                    <a:satMod val="130000"/>
                  </a:schemeClr>
                </a:solidFill>
              </a:rPr>
              <a:t>Комплексность</a:t>
            </a:r>
            <a:br>
              <a:rPr lang="ru-RU" altLang="ru-RU" sz="4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tx2">
                    <a:satMod val="130000"/>
                  </a:schemeClr>
                </a:solidFill>
              </a:rPr>
              <a:t>работы</a:t>
            </a:r>
          </a:p>
        </p:txBody>
      </p:sp>
      <p:grpSp>
        <p:nvGrpSpPr>
          <p:cNvPr id="10253" name="Группа 43"/>
          <p:cNvGrpSpPr>
            <a:grpSpLocks/>
          </p:cNvGrpSpPr>
          <p:nvPr/>
        </p:nvGrpSpPr>
        <p:grpSpPr bwMode="auto">
          <a:xfrm>
            <a:off x="1352550" y="4456113"/>
            <a:ext cx="1660525" cy="596900"/>
            <a:chOff x="6311649" y="482571"/>
            <a:chExt cx="1841608" cy="596583"/>
          </a:xfrm>
        </p:grpSpPr>
        <p:sp>
          <p:nvSpPr>
            <p:cNvPr id="75" name="Нашивка 74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Нашивка 4"/>
            <p:cNvSpPr/>
            <p:nvPr/>
          </p:nvSpPr>
          <p:spPr>
            <a:xfrm>
              <a:off x="6609194" y="482571"/>
              <a:ext cx="1246519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Обучение</a:t>
              </a:r>
            </a:p>
          </p:txBody>
        </p:sp>
      </p:grpSp>
      <p:grpSp>
        <p:nvGrpSpPr>
          <p:cNvPr id="10254" name="Группа 43"/>
          <p:cNvGrpSpPr>
            <a:grpSpLocks/>
          </p:cNvGrpSpPr>
          <p:nvPr/>
        </p:nvGrpSpPr>
        <p:grpSpPr bwMode="auto">
          <a:xfrm>
            <a:off x="3605213" y="2692400"/>
            <a:ext cx="1660525" cy="596900"/>
            <a:chOff x="6311649" y="482571"/>
            <a:chExt cx="1841608" cy="596583"/>
          </a:xfrm>
        </p:grpSpPr>
        <p:sp>
          <p:nvSpPr>
            <p:cNvPr id="78" name="Нашивка 77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Нашивка 4"/>
            <p:cNvSpPr/>
            <p:nvPr/>
          </p:nvSpPr>
          <p:spPr>
            <a:xfrm>
              <a:off x="6609193" y="482571"/>
              <a:ext cx="1246519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Обучение</a:t>
              </a:r>
            </a:p>
          </p:txBody>
        </p:sp>
      </p:grpSp>
      <p:grpSp>
        <p:nvGrpSpPr>
          <p:cNvPr id="10255" name="Группа 43"/>
          <p:cNvGrpSpPr>
            <a:grpSpLocks/>
          </p:cNvGrpSpPr>
          <p:nvPr/>
        </p:nvGrpSpPr>
        <p:grpSpPr bwMode="auto">
          <a:xfrm>
            <a:off x="95250" y="5424488"/>
            <a:ext cx="1660525" cy="596900"/>
            <a:chOff x="6311649" y="482571"/>
            <a:chExt cx="1841608" cy="596583"/>
          </a:xfrm>
        </p:grpSpPr>
        <p:sp>
          <p:nvSpPr>
            <p:cNvPr id="81" name="Нашивка 80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Нашивка 4"/>
            <p:cNvSpPr/>
            <p:nvPr/>
          </p:nvSpPr>
          <p:spPr>
            <a:xfrm>
              <a:off x="6609194" y="482571"/>
              <a:ext cx="1246519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Диагностика</a:t>
              </a:r>
            </a:p>
          </p:txBody>
        </p:sp>
      </p:grpSp>
      <p:grpSp>
        <p:nvGrpSpPr>
          <p:cNvPr id="10256" name="Группа 43"/>
          <p:cNvGrpSpPr>
            <a:grpSpLocks/>
          </p:cNvGrpSpPr>
          <p:nvPr/>
        </p:nvGrpSpPr>
        <p:grpSpPr bwMode="auto">
          <a:xfrm>
            <a:off x="4606925" y="1938338"/>
            <a:ext cx="1660525" cy="596900"/>
            <a:chOff x="6311649" y="482571"/>
            <a:chExt cx="1841608" cy="596583"/>
          </a:xfrm>
        </p:grpSpPr>
        <p:sp>
          <p:nvSpPr>
            <p:cNvPr id="84" name="Нашивка 83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Нашивка 4"/>
            <p:cNvSpPr/>
            <p:nvPr/>
          </p:nvSpPr>
          <p:spPr>
            <a:xfrm>
              <a:off x="6609194" y="482571"/>
              <a:ext cx="1246519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Мониторинг</a:t>
              </a:r>
            </a:p>
          </p:txBody>
        </p:sp>
      </p:grpSp>
      <p:grpSp>
        <p:nvGrpSpPr>
          <p:cNvPr id="10257" name="Группа 43"/>
          <p:cNvGrpSpPr>
            <a:grpSpLocks/>
          </p:cNvGrpSpPr>
          <p:nvPr/>
        </p:nvGrpSpPr>
        <p:grpSpPr bwMode="auto">
          <a:xfrm>
            <a:off x="2592388" y="3608388"/>
            <a:ext cx="1662112" cy="596900"/>
            <a:chOff x="6311649" y="482571"/>
            <a:chExt cx="1841608" cy="596583"/>
          </a:xfrm>
        </p:grpSpPr>
        <p:sp>
          <p:nvSpPr>
            <p:cNvPr id="87" name="Нашивка 86"/>
            <p:cNvSpPr/>
            <p:nvPr/>
          </p:nvSpPr>
          <p:spPr>
            <a:xfrm>
              <a:off x="6311649" y="482571"/>
              <a:ext cx="1841608" cy="5965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Нашивка 4"/>
            <p:cNvSpPr/>
            <p:nvPr/>
          </p:nvSpPr>
          <p:spPr>
            <a:xfrm>
              <a:off x="6608909" y="482571"/>
              <a:ext cx="1245328" cy="59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Мониторинг</a:t>
              </a:r>
            </a:p>
          </p:txBody>
        </p:sp>
      </p:grpSp>
      <p:grpSp>
        <p:nvGrpSpPr>
          <p:cNvPr id="10258" name="Группа 38"/>
          <p:cNvGrpSpPr>
            <a:grpSpLocks/>
          </p:cNvGrpSpPr>
          <p:nvPr/>
        </p:nvGrpSpPr>
        <p:grpSpPr bwMode="auto">
          <a:xfrm>
            <a:off x="7366000" y="1198563"/>
            <a:ext cx="1778000" cy="600075"/>
            <a:chOff x="2698511" y="481087"/>
            <a:chExt cx="1498877" cy="599551"/>
          </a:xfrm>
        </p:grpSpPr>
        <p:sp>
          <p:nvSpPr>
            <p:cNvPr id="90" name="Нашивка 89"/>
            <p:cNvSpPr/>
            <p:nvPr/>
          </p:nvSpPr>
          <p:spPr>
            <a:xfrm>
              <a:off x="2697173" y="481087"/>
              <a:ext cx="1500215" cy="5995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Нашивка 4"/>
            <p:cNvSpPr/>
            <p:nvPr/>
          </p:nvSpPr>
          <p:spPr>
            <a:xfrm>
              <a:off x="2998286" y="481087"/>
              <a:ext cx="899326" cy="599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006" tIns="14669" rIns="14669" bIns="14669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Техподдержка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16013" y="428625"/>
            <a:ext cx="8229600" cy="1114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>
                <a:solidFill>
                  <a:schemeClr val="tx2">
                    <a:satMod val="130000"/>
                  </a:schemeClr>
                </a:solidFill>
              </a:rPr>
              <a:t>Мотивация педагогов </a:t>
            </a:r>
            <a:br>
              <a:rPr lang="ru-RU" altLang="ru-RU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4000" dirty="0" smtClean="0">
                <a:solidFill>
                  <a:schemeClr val="tx2">
                    <a:satMod val="130000"/>
                  </a:schemeClr>
                </a:solidFill>
              </a:rPr>
              <a:t>личным примером</a:t>
            </a:r>
            <a:r>
              <a:rPr lang="ru-RU" alt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altLang="ru-RU" sz="24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9283" y="1844824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Мои публикации на портале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«Инновации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традиции»: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движении к инновационной культуре: формы организации внутрифирменного повышения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квалификации -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http://portfolio.schule72spb.ru/ru/streshinskaya-i-v-o-dvizhenii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Школьный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менеджмент: от личной заинтересованности учителя к инновационной практике школы (эссе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http://portfolio.schule72spb.ru/ru/streshinskaya-inna-vasilevna-shkolnyj-menedzhment-ot-lichnoj-zainteresovannosti-uchitelya-k-innovatsionnoj-praktike-shkoly-esse 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другие, посвященные 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ехнологиям и инструментам  в помощь учителям и родителям, наборам инструментов для решения задач образовательного учреждения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68538" y="23813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Структура портала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075" y="3432175"/>
            <a:ext cx="7208838" cy="4087813"/>
          </a:xfrm>
        </p:spPr>
        <p:txBody>
          <a:bodyPr>
            <a:normAutofit fontScale="700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400" dirty="0" smtClean="0"/>
              <a:t>Три основных составляющих портала: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400" b="1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400" b="1" dirty="0" smtClean="0"/>
              <a:t>Коллективное </a:t>
            </a:r>
            <a:r>
              <a:rPr lang="ru-RU" sz="2400" b="1" dirty="0"/>
              <a:t>портфолио школы,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sz="2400" u="sng" dirty="0" smtClean="0">
                <a:hlinkClick r:id="rId3"/>
              </a:rPr>
              <a:t>http</a:t>
            </a:r>
            <a:r>
              <a:rPr lang="ru-RU" sz="2400" u="sng" dirty="0" smtClean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portfolio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schule</a:t>
            </a:r>
            <a:r>
              <a:rPr lang="ru-RU" sz="2400" u="sng" dirty="0" smtClean="0">
                <a:hlinkClick r:id="rId3"/>
              </a:rPr>
              <a:t>72</a:t>
            </a:r>
            <a:r>
              <a:rPr lang="en-US" sz="2400" u="sng" dirty="0" err="1" smtClean="0">
                <a:hlinkClick r:id="rId3"/>
              </a:rPr>
              <a:t>spb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ru</a:t>
            </a:r>
            <a:r>
              <a:rPr lang="ru-RU" sz="2400" u="sng" dirty="0" smtClean="0">
                <a:hlinkClick r:id="rId3"/>
              </a:rPr>
              <a:t>/</a:t>
            </a:r>
            <a:r>
              <a:rPr lang="en-US" sz="2400" u="sng" dirty="0" err="1" smtClean="0">
                <a:hlinkClick r:id="rId3"/>
              </a:rPr>
              <a:t>ru</a:t>
            </a:r>
            <a:r>
              <a:rPr lang="ru-RU" sz="2400" u="sng" dirty="0" smtClean="0">
                <a:hlinkClick r:id="rId3"/>
              </a:rPr>
              <a:t>/</a:t>
            </a:r>
            <a:r>
              <a:rPr lang="en-US" sz="2400" u="sng" dirty="0" err="1" smtClean="0">
                <a:hlinkClick r:id="rId3"/>
              </a:rPr>
              <a:t>dostizheniya</a:t>
            </a:r>
            <a:r>
              <a:rPr lang="ru-RU" sz="2400" dirty="0" smtClean="0"/>
              <a:t>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400" b="1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400" b="1" dirty="0" smtClean="0"/>
              <a:t>Индивидуальные </a:t>
            </a:r>
            <a:r>
              <a:rPr lang="ru-RU" sz="2400" b="1" dirty="0" err="1" smtClean="0"/>
              <a:t>портфолио</a:t>
            </a:r>
            <a:r>
              <a:rPr lang="ru-RU" sz="2400" b="1" dirty="0" smtClean="0"/>
              <a:t> педагогов,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sz="2400" u="sng" dirty="0" smtClean="0">
                <a:hlinkClick r:id="rId4"/>
              </a:rPr>
              <a:t>http</a:t>
            </a:r>
            <a:r>
              <a:rPr lang="ru-RU" sz="2400" u="sng" dirty="0" smtClean="0">
                <a:hlinkClick r:id="rId4"/>
              </a:rPr>
              <a:t>://</a:t>
            </a:r>
            <a:r>
              <a:rPr lang="en-US" sz="2400" u="sng" dirty="0" smtClean="0">
                <a:hlinkClick r:id="rId4"/>
              </a:rPr>
              <a:t>portfolio</a:t>
            </a:r>
            <a:r>
              <a:rPr lang="ru-RU" sz="2400" u="sng" dirty="0" smtClean="0">
                <a:hlinkClick r:id="rId4"/>
              </a:rPr>
              <a:t>.</a:t>
            </a:r>
            <a:r>
              <a:rPr lang="en-US" sz="2400" u="sng" dirty="0" err="1" smtClean="0">
                <a:hlinkClick r:id="rId4"/>
              </a:rPr>
              <a:t>schule</a:t>
            </a:r>
            <a:r>
              <a:rPr lang="ru-RU" sz="2400" u="sng" dirty="0" smtClean="0">
                <a:hlinkClick r:id="rId4"/>
              </a:rPr>
              <a:t>72</a:t>
            </a:r>
            <a:r>
              <a:rPr lang="en-US" sz="2400" u="sng" dirty="0" err="1" smtClean="0">
                <a:hlinkClick r:id="rId4"/>
              </a:rPr>
              <a:t>spb</a:t>
            </a:r>
            <a:r>
              <a:rPr lang="ru-RU" sz="2400" u="sng" dirty="0" smtClean="0">
                <a:hlinkClick r:id="rId4"/>
              </a:rPr>
              <a:t>.</a:t>
            </a:r>
            <a:r>
              <a:rPr lang="en-US" sz="2400" u="sng" dirty="0" err="1" smtClean="0">
                <a:hlinkClick r:id="rId4"/>
              </a:rPr>
              <a:t>ru</a:t>
            </a:r>
            <a:r>
              <a:rPr lang="ru-RU" sz="2400" u="sng" dirty="0" smtClean="0">
                <a:hlinkClick r:id="rId4"/>
              </a:rPr>
              <a:t>/</a:t>
            </a:r>
            <a:r>
              <a:rPr lang="en-US" sz="2400" u="sng" dirty="0" err="1" smtClean="0">
                <a:hlinkClick r:id="rId4"/>
              </a:rPr>
              <a:t>ru</a:t>
            </a:r>
            <a:r>
              <a:rPr lang="ru-RU" sz="2400" u="sng" dirty="0" smtClean="0">
                <a:hlinkClick r:id="rId4"/>
              </a:rPr>
              <a:t>/</a:t>
            </a:r>
            <a:r>
              <a:rPr lang="en-US" sz="2400" u="sng" dirty="0" smtClean="0">
                <a:hlinkClick r:id="rId4"/>
              </a:rPr>
              <a:t>portfolio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pedagogov</a:t>
            </a:r>
            <a:endParaRPr lang="ru-RU" sz="2400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400" b="1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400" b="1" dirty="0" smtClean="0"/>
              <a:t>Ежегодный научно-методический альманах ГБОУ СОШ №72 Калининского района Санкт-Петербурга.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sz="2400" u="sng" dirty="0" smtClean="0">
                <a:hlinkClick r:id="rId5"/>
              </a:rPr>
              <a:t>http</a:t>
            </a:r>
            <a:r>
              <a:rPr lang="ru-RU" sz="2400" u="sng" dirty="0" smtClean="0">
                <a:hlinkClick r:id="rId5"/>
              </a:rPr>
              <a:t>://</a:t>
            </a:r>
            <a:r>
              <a:rPr lang="en-US" sz="2400" u="sng" dirty="0" smtClean="0">
                <a:hlinkClick r:id="rId5"/>
              </a:rPr>
              <a:t>portfolio</a:t>
            </a:r>
            <a:r>
              <a:rPr lang="ru-RU" sz="2400" u="sng" dirty="0" smtClean="0">
                <a:hlinkClick r:id="rId5"/>
              </a:rPr>
              <a:t>.</a:t>
            </a:r>
            <a:r>
              <a:rPr lang="en-US" sz="2400" u="sng" dirty="0" err="1" smtClean="0">
                <a:hlinkClick r:id="rId5"/>
              </a:rPr>
              <a:t>schule</a:t>
            </a:r>
            <a:r>
              <a:rPr lang="ru-RU" sz="2400" u="sng" dirty="0" smtClean="0">
                <a:hlinkClick r:id="rId5"/>
              </a:rPr>
              <a:t>72</a:t>
            </a:r>
            <a:r>
              <a:rPr lang="en-US" sz="2400" u="sng" dirty="0" err="1" smtClean="0">
                <a:hlinkClick r:id="rId5"/>
              </a:rPr>
              <a:t>spb</a:t>
            </a:r>
            <a:r>
              <a:rPr lang="ru-RU" sz="2400" u="sng" dirty="0" smtClean="0">
                <a:hlinkClick r:id="rId5"/>
              </a:rPr>
              <a:t>.</a:t>
            </a:r>
            <a:r>
              <a:rPr lang="en-US" sz="2400" u="sng" dirty="0" err="1" smtClean="0">
                <a:hlinkClick r:id="rId5"/>
              </a:rPr>
              <a:t>ru</a:t>
            </a:r>
            <a:r>
              <a:rPr lang="ru-RU" sz="2400" u="sng" dirty="0" smtClean="0">
                <a:hlinkClick r:id="rId5"/>
              </a:rPr>
              <a:t>/</a:t>
            </a:r>
            <a:r>
              <a:rPr lang="en-US" sz="2400" u="sng" dirty="0" err="1" smtClean="0">
                <a:hlinkClick r:id="rId5"/>
              </a:rPr>
              <a:t>ru</a:t>
            </a:r>
            <a:r>
              <a:rPr lang="ru-RU" sz="2400" u="sng" dirty="0" smtClean="0">
                <a:hlinkClick r:id="rId5"/>
              </a:rPr>
              <a:t>/</a:t>
            </a:r>
            <a:r>
              <a:rPr lang="en-US" sz="2400" u="sng" dirty="0" err="1" smtClean="0">
                <a:hlinkClick r:id="rId5"/>
              </a:rPr>
              <a:t>almanah</a:t>
            </a:r>
            <a:r>
              <a:rPr lang="ru-RU" sz="2400" u="sng" dirty="0" smtClean="0">
                <a:hlinkClick r:id="rId5"/>
              </a:rPr>
              <a:t>-</a:t>
            </a:r>
            <a:r>
              <a:rPr lang="en-US" sz="2400" u="sng" dirty="0" smtClean="0">
                <a:hlinkClick r:id="rId5"/>
              </a:rPr>
              <a:t>ob</a:t>
            </a:r>
            <a:r>
              <a:rPr lang="ru-RU" sz="2400" u="sng" dirty="0" smtClean="0">
                <a:hlinkClick r:id="rId5"/>
              </a:rPr>
              <a:t>-</a:t>
            </a:r>
            <a:r>
              <a:rPr lang="en-US" sz="2400" u="sng" dirty="0" err="1" smtClean="0">
                <a:hlinkClick r:id="rId5"/>
              </a:rPr>
              <a:t>almanahe</a:t>
            </a:r>
            <a:r>
              <a:rPr lang="ru-RU" sz="2400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/>
              <a:t> 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400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400" dirty="0" smtClean="0"/>
          </a:p>
        </p:txBody>
      </p:sp>
      <p:pic>
        <p:nvPicPr>
          <p:cNvPr id="12292" name="Picture 6" descr="C:\Users\Alla\Desktop\2015-05-24_1045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57263"/>
            <a:ext cx="89042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2225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Коллективное портфолио школы </a:t>
            </a:r>
          </a:p>
        </p:txBody>
      </p:sp>
      <p:pic>
        <p:nvPicPr>
          <p:cNvPr id="13315" name="Picture 6" descr="C:\Users\Alla\Desktop\2015-05-24_1047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7253287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87450" y="188913"/>
            <a:ext cx="87137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Индивидуальные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портфолио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педагогов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Picture 6" descr="C:\Users\Alla\Desktop\2015-05-24_104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17353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C:\Users\Alla\Desktop\2015-05-24_1050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916113"/>
            <a:ext cx="401796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:\Users\Alla\Desktop\2015-05-24_1049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98888"/>
            <a:ext cx="44640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921625" cy="21605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chemeClr val="tx2">
                    <a:satMod val="130000"/>
                  </a:schemeClr>
                </a:solidFill>
              </a:rPr>
              <a:t>Ежегодный научно-методический альманах ГБОУ СОШ №72  Калининского района </a:t>
            </a:r>
            <a:r>
              <a:rPr lang="en-US" alt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alt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3200" dirty="0" smtClean="0">
                <a:solidFill>
                  <a:schemeClr val="tx2">
                    <a:satMod val="130000"/>
                  </a:schemeClr>
                </a:solidFill>
              </a:rPr>
              <a:t>Санкт-Петербурга</a:t>
            </a:r>
            <a:r>
              <a:rPr lang="en-US" altLang="ru-RU" sz="3200" dirty="0" smtClean="0">
                <a:solidFill>
                  <a:schemeClr val="tx2">
                    <a:satMod val="130000"/>
                  </a:schemeClr>
                </a:solidFill>
              </a:rPr>
              <a:t>                (ISSN 2309-9933)</a:t>
            </a:r>
            <a:r>
              <a:rPr lang="ru-RU" alt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alt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altLang="ru-RU" sz="32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2" descr="C:\Users\Alla\Desktop\slidesjpg\2013-06-07_234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52688"/>
            <a:ext cx="60563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1357313" y="6170613"/>
            <a:ext cx="615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u="sng">
                <a:hlinkClick r:id="rId4"/>
              </a:rPr>
              <a:t>http://portfolio.schule72spb.ru/ru/almanah-ob-almanahe</a:t>
            </a:r>
            <a:endParaRPr lang="ru-RU" alt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Пакет положений и регламентов</a:t>
            </a:r>
            <a:r>
              <a:rPr lang="ru-RU" alt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196975"/>
            <a:ext cx="7416800" cy="5832475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hlinkClick r:id="rId2"/>
              </a:rPr>
              <a:t>ПОЛОЖЕНИЕ </a:t>
            </a:r>
            <a:r>
              <a:rPr lang="ru-RU" dirty="0">
                <a:hlinkClick r:id="rId2"/>
              </a:rPr>
              <a:t>о портале «Инновации и традиции в общеобразовательной школе. Коллективное портфолио педагогов ГБОУ СОШ № 72 Калининского района Санкт-Петербурга»</a:t>
            </a:r>
            <a:r>
              <a:rPr lang="ru-RU" dirty="0"/>
              <a:t> - Приказ  от 12.05.2014 г. № 200 -  файл 10-polozhenije-o-portale.docx 34 </a:t>
            </a:r>
            <a:r>
              <a:rPr lang="ru-RU" dirty="0" err="1"/>
              <a:t>Kb</a:t>
            </a: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hlinkClick r:id="rId3"/>
              </a:rPr>
              <a:t>ПОЛОЖЕНИЕ </a:t>
            </a:r>
            <a:r>
              <a:rPr lang="ru-RU" dirty="0">
                <a:hlinkClick r:id="rId3"/>
              </a:rPr>
              <a:t>об электронном </a:t>
            </a:r>
            <a:r>
              <a:rPr lang="ru-RU" dirty="0" smtClean="0">
                <a:hlinkClick r:id="rId3"/>
              </a:rPr>
              <a:t>периодическом  </a:t>
            </a:r>
            <a:r>
              <a:rPr lang="ru-RU" dirty="0">
                <a:hlinkClick r:id="rId3"/>
              </a:rPr>
              <a:t>издании   «Ежегодный научно-методический альманах ГБОУ СОШ № 72  Калининского района Санкт-Петербурга»</a:t>
            </a:r>
            <a:r>
              <a:rPr lang="ru-RU" dirty="0"/>
              <a:t>. Приказ от 16.09.2013г. № 342/1, файл 02-polozhenije-ob-almanahe-ivs.doc 38Kb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hlinkClick r:id="rId4"/>
              </a:rPr>
              <a:t>РЕГЛАМЕНТ </a:t>
            </a:r>
            <a:r>
              <a:rPr lang="ru-RU" dirty="0">
                <a:hlinkClick r:id="rId4"/>
              </a:rPr>
              <a:t>подготовки и публикации выпусков Ежегодного научно-методического альманаха ГБОУ СОШ №72 Калининского района Санкт-Петербурга</a:t>
            </a:r>
            <a:r>
              <a:rPr lang="ru-RU" dirty="0"/>
              <a:t>. Приказ от 16.09.2013 г.  № 342/1, файл 03-reglament-podg-almanaha-ivs.docx 23Kb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hlinkClick r:id="rId5"/>
              </a:rPr>
              <a:t>РЕГЛАМЕНТ подготовки и проведения общешкольных научно-методических (научно-практических) педагогических конференций</a:t>
            </a:r>
            <a:r>
              <a:rPr lang="ru-RU" dirty="0"/>
              <a:t> в ГБОУ СОШ №72 Калининского района Санкт-Петербурга. Приказ  от 16.09.2013г. № 342/1 -  файл 08-reglament-podg-konf-ivs.docx 21Kb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hlinkClick r:id="rId6"/>
              </a:rPr>
              <a:t>ПОЛОЖЕНИЕ </a:t>
            </a:r>
            <a:r>
              <a:rPr lang="ru-RU" dirty="0">
                <a:hlinkClick r:id="rId6"/>
              </a:rPr>
              <a:t>о сертификате участника конференции и свидетельстве о публикации в материалах конференций</a:t>
            </a:r>
            <a:r>
              <a:rPr lang="ru-RU" dirty="0"/>
              <a:t> на портале «Инновации и традиции в общеобразовательной школе» ГБОУ СОШ №72 Калининского района Санкт- Петербурга. Приказ  от 16.09.2013г. № 342/1 -  файл 07-polozhenije-sert-uchastnika-konf-ivs.docx </a:t>
            </a:r>
            <a:r>
              <a:rPr lang="ru-RU" dirty="0" smtClean="0"/>
              <a:t>344Kb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c9ced356e898ef82f7de72aca31de1773fa6b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5285</TotalTime>
  <Words>455</Words>
  <Application>Microsoft Office PowerPoint</Application>
  <PresentationFormat>Экран (4:3)</PresentationFormat>
  <Paragraphs>91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Georgia</vt:lpstr>
      <vt:lpstr>Arial</vt:lpstr>
      <vt:lpstr>Corbel</vt:lpstr>
      <vt:lpstr>Wingdings 2</vt:lpstr>
      <vt:lpstr>Verdana</vt:lpstr>
      <vt:lpstr>Calibri</vt:lpstr>
      <vt:lpstr>Gill Sans MT</vt:lpstr>
      <vt:lpstr>Солнцестояние</vt:lpstr>
      <vt:lpstr>Информационно-образовательные ресурсы школы - площадка  для  формирования новых компетенций педагога </vt:lpstr>
      <vt:lpstr>Управление ресурсами</vt:lpstr>
      <vt:lpstr>Комплексность работы</vt:lpstr>
      <vt:lpstr>Мотивация педагогов  личным примером </vt:lpstr>
      <vt:lpstr>Структура портала</vt:lpstr>
      <vt:lpstr>Коллективное портфолио школы </vt:lpstr>
      <vt:lpstr>Индивидуальные портфолио педагогов</vt:lpstr>
      <vt:lpstr>Ежегодный научно-методический альманах ГБОУ СОШ №72  Калининского района  Санкт-Петербурга                (ISSN 2309-9933) </vt:lpstr>
      <vt:lpstr>Пакет положений и регламентов </vt:lpstr>
      <vt:lpstr>Организационно–управленческие условия внедрения профессионального стандарта</vt:lpstr>
      <vt:lpstr>Итог </vt:lpstr>
      <vt:lpstr> Государственное бюджетное общеобразовательное учреждение  средняя общеобразовательная школа № 72  с углубленным изучением немецкого языка Калининского района Санкт-Петербурга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277</cp:revision>
  <dcterms:created xsi:type="dcterms:W3CDTF">2013-05-21T09:05:07Z</dcterms:created>
  <dcterms:modified xsi:type="dcterms:W3CDTF">2015-05-26T20:07:44Z</dcterms:modified>
</cp:coreProperties>
</file>