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notesMaster+xml" PartName="/ppt/notesMasters/notesMaster1.xml"/>
  <Override ContentType="application/vnd.openxmlformats-officedocument.presentationml.tags+xml" PartName="/ppt/tags/tag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8" r:id="rId2"/>
    <p:sldId id="319" r:id="rId3"/>
    <p:sldId id="296" r:id="rId4"/>
    <p:sldId id="297" r:id="rId5"/>
    <p:sldId id="324" r:id="rId6"/>
    <p:sldId id="298" r:id="rId7"/>
    <p:sldId id="300" r:id="rId8"/>
    <p:sldId id="329" r:id="rId9"/>
    <p:sldId id="301" r:id="rId10"/>
    <p:sldId id="326" r:id="rId11"/>
    <p:sldId id="327" r:id="rId12"/>
    <p:sldId id="328" r:id="rId13"/>
    <p:sldId id="273" r:id="rId14"/>
    <p:sldId id="302" r:id="rId15"/>
    <p:sldId id="275" r:id="rId16"/>
    <p:sldId id="258" r:id="rId17"/>
    <p:sldId id="264" r:id="rId18"/>
    <p:sldId id="261" r:id="rId19"/>
    <p:sldId id="262" r:id="rId20"/>
    <p:sldId id="306" r:id="rId21"/>
    <p:sldId id="303" r:id="rId22"/>
    <p:sldId id="313" r:id="rId23"/>
    <p:sldId id="315" r:id="rId24"/>
    <p:sldId id="305" r:id="rId25"/>
    <p:sldId id="321" r:id="rId26"/>
    <p:sldId id="307" r:id="rId27"/>
    <p:sldId id="308" r:id="rId28"/>
    <p:sldId id="310" r:id="rId29"/>
    <p:sldId id="316" r:id="rId30"/>
    <p:sldId id="323" r:id="rId31"/>
    <p:sldId id="322" r:id="rId32"/>
  </p:sldIdLst>
  <p:sldSz cx="9144000" cy="6858000" type="screen4x3"/>
  <p:notesSz cx="6858000" cy="9144000"/>
  <p:custDataLst>
    <p:tags r:id="rId34"/>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p:cViewPr>
        <p:scale>
          <a:sx n="77" d="100"/>
          <a:sy n="77" d="100"/>
        </p:scale>
        <p:origin x="-1560" y="-78"/>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A11310-ED70-4536-BAED-328B1EF46B68}" type="datetimeFigureOut">
              <a:rPr lang="ru-RU"/>
              <a:pPr>
                <a:defRPr/>
              </a:pPr>
              <a:t>25.02.2015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DE4519-D322-46C0-8DC6-C77AC576B292}" type="slidenum">
              <a:rPr lang="ru-RU"/>
              <a:pPr>
                <a:defRPr/>
              </a:pPr>
              <a:t>‹#›</a:t>
            </a:fld>
            <a:endParaRPr lang="ru-RU"/>
          </a:p>
        </p:txBody>
      </p:sp>
    </p:spTree>
    <p:extLst>
      <p:ext uri="{BB962C8B-B14F-4D97-AF65-F5344CB8AC3E}">
        <p14:creationId xmlns:p14="http://schemas.microsoft.com/office/powerpoint/2010/main" val="4122261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emont-doc.ru/russkaya-izba.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3DFB38ED-CBDF-4752-8550-3DD9EF81385A}" type="slidenum">
              <a:rPr lang="ru-RU" smtClean="0"/>
              <a:pPr>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5EE18F2E-4D4B-4921-97E5-C030CD87D208}"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713995D7-950C-4362-9DD5-9975077702FF}"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758BB46B-AE13-4818-BD2E-439EAD617857}"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4B34C86F-E59D-4E55-A391-2B10F064618B}" type="slidenum">
              <a:rPr lang="ru-RU" smtClean="0"/>
              <a:pPr>
                <a:defRPr/>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9A7BD25-91F3-444D-92BD-6B953ADFDBD6}" type="slidenum">
              <a:rPr lang="ru-RU" smtClean="0"/>
              <a:pPr>
                <a:defRPr/>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5903F420-D5C4-4AD4-8FE4-79A95C7AD27B}" type="slidenum">
              <a:rPr lang="ru-RU" smtClean="0"/>
              <a:pPr>
                <a:defRPr/>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87A01B9-D31A-4F12-9FBE-F90C6F4DF9EC}" type="slidenum">
              <a:rPr lang="ru-RU" smtClean="0"/>
              <a:pPr>
                <a:defRPr/>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F8B3D351-AB38-453E-996D-735D6AF339E4}" type="slidenum">
              <a:rPr lang="ru-RU" smtClean="0"/>
              <a:pPr>
                <a:defRPr/>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540334A4-23F6-4423-92AA-3CA186D90977}" type="slidenum">
              <a:rPr lang="ru-RU" smtClean="0"/>
              <a:pPr>
                <a:defRPr/>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402188E1-FC1B-43A4-8ECD-43FDAF9E06B6}" type="slidenum">
              <a:rPr lang="ru-RU" smtClean="0"/>
              <a:pPr>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C085ECAE-590D-4696-AF29-91317F96CEB2}" type="slidenum">
              <a:rPr lang="ru-RU" smtClean="0"/>
              <a:pPr>
                <a:defRPr/>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BDAE647-3D69-4820-B0DD-CE60972D8ACA}" type="slidenum">
              <a:rPr lang="ru-RU" smtClean="0"/>
              <a:pPr>
                <a:defRPr/>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59E5CB30-502B-4EFB-93D0-AFD8F047F6EB}" type="slidenum">
              <a:rPr lang="ru-RU" smtClean="0"/>
              <a:pPr>
                <a:defRPr/>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4B1BB204-F74C-4D1B-A74A-6632909AFD49}" type="slidenum">
              <a:rPr lang="ru-RU" smtClean="0"/>
              <a:pPr>
                <a:defRPr/>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D591A34C-BC9D-4C3D-8625-94DB71B44208}" type="slidenum">
              <a:rPr lang="ru-RU" smtClean="0"/>
              <a:pPr>
                <a:defRPr/>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A3C70B08-20AF-4A8B-87FC-7B949232F648}" type="slidenum">
              <a:rPr lang="ru-RU" smtClean="0"/>
              <a:pPr>
                <a:defRPr/>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071D2DEE-BA02-48D8-B5F3-62A3FA551616}" type="slidenum">
              <a:rPr lang="ru-RU" smtClean="0"/>
              <a:pPr>
                <a:defRPr/>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D00D6864-B24E-4AC4-9C4D-F5E4A2BBC28D}" type="slidenum">
              <a:rPr lang="ru-RU" smtClean="0"/>
              <a:pPr>
                <a:defRPr/>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2BA3F4D-192C-4C30-9FFF-F7F5FE48E2B6}" type="slidenum">
              <a:rPr lang="ru-RU" smtClean="0"/>
              <a:pPr>
                <a:defRPr/>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0DE3604-E95A-4E5C-B61D-154A698D2AD3}" type="slidenum">
              <a:rPr lang="ru-RU" smtClean="0"/>
              <a:pPr>
                <a:defRPr/>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131D92D7-82BB-44A2-98F9-F75EBB4AB869}" type="slidenum">
              <a:rPr lang="ru-RU" smtClean="0"/>
              <a:pPr>
                <a:defRPr/>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AB6E90E0-9539-4A3E-9146-76CB9EB1CDCF}" type="slidenum">
              <a:rPr lang="ru-RU" smtClean="0"/>
              <a:pPr>
                <a:defRPr/>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AB030101-F7A4-421F-B28A-9A113F378162}" type="slidenum">
              <a:rPr lang="ru-RU" smtClean="0"/>
              <a:pPr>
                <a:defRPr/>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409978E-336A-418F-A34A-5ED2D38B31F4}" type="slidenum">
              <a:rPr lang="ru-RU" smtClean="0"/>
              <a:pPr>
                <a:defRPr/>
              </a:pPr>
              <a:t>31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Сайт «Русская изба» - </a:t>
            </a:r>
            <a:r>
              <a:rPr lang="en-US" altLang="ru-RU" smtClean="0">
                <a:hlinkClick r:id="rId3"/>
              </a:rPr>
              <a:t>http://remont-doc.ru/russkaya-izba.html</a:t>
            </a:r>
            <a:endParaRPr lang="ru-RU" altLang="ru-RU" smtClean="0"/>
          </a:p>
          <a:p>
            <a:endParaRPr lang="ru-RU" altLang="ru-RU" smtClean="0"/>
          </a:p>
        </p:txBody>
      </p:sp>
      <p:sp>
        <p:nvSpPr>
          <p:cNvPr id="4" name="Номер слайда 3"/>
          <p:cNvSpPr>
            <a:spLocks noGrp="1"/>
          </p:cNvSpPr>
          <p:nvPr>
            <p:ph type="sldNum" sz="quarter" idx="5"/>
          </p:nvPr>
        </p:nvSpPr>
        <p:spPr/>
        <p:txBody>
          <a:bodyPr/>
          <a:lstStyle/>
          <a:p>
            <a:pPr>
              <a:defRPr/>
            </a:pPr>
            <a:fld id="{A32ED1FB-62D3-4DB2-9724-2EBE68DEB3F3}" type="slidenum">
              <a:rPr lang="ru-RU" smtClean="0"/>
              <a:pPr>
                <a:defRPr/>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C1DD4552-E339-40EF-ABEA-0EFCCD123EEA}"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6F14BF50-45C9-43A8-9A71-E390AF2067BE}"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42180FCD-889E-4BEB-B114-24BFA3B51E9F}"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29B7B8F3-E48C-4E8C-9E1D-AB4D9BDC17C6}"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2CEB7EC7-D2B9-4BA8-B171-D89EA98F93CE}"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9DC4ECB-D91A-4BD0-A536-16658D1A520B}" type="datetimeFigureOut">
              <a:rPr lang="ru-RU"/>
              <a:pPr>
                <a:defRPr/>
              </a:pPr>
              <a:t>25.02.2015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4EF9EA-DB06-4D38-91CF-07DD28658D81}" type="slidenum">
              <a:rPr lang="ru-RU"/>
              <a:pPr>
                <a:defRPr/>
              </a:pPr>
              <a:t>‹#›</a:t>
            </a:fld>
            <a:endParaRPr lang="ru-RU"/>
          </a:p>
        </p:txBody>
      </p:sp>
    </p:spTree>
    <p:extLst>
      <p:ext uri="{BB962C8B-B14F-4D97-AF65-F5344CB8AC3E}">
        <p14:creationId xmlns:p14="http://schemas.microsoft.com/office/powerpoint/2010/main" val="36918306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4348D3E-8B46-4D8E-A055-7D66ABB2D267}" type="datetimeFigureOut">
              <a:rPr lang="ru-RU"/>
              <a:pPr>
                <a:defRPr/>
              </a:pPr>
              <a:t>25.02.2015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20A803D-3FD0-41D4-8805-77523C1E9230}" type="slidenum">
              <a:rPr lang="ru-RU"/>
              <a:pPr>
                <a:defRPr/>
              </a:pPr>
              <a:t>‹#›</a:t>
            </a:fld>
            <a:endParaRPr lang="ru-RU"/>
          </a:p>
        </p:txBody>
      </p:sp>
    </p:spTree>
    <p:extLst>
      <p:ext uri="{BB962C8B-B14F-4D97-AF65-F5344CB8AC3E}">
        <p14:creationId xmlns:p14="http://schemas.microsoft.com/office/powerpoint/2010/main" val="22557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2906B8-D6A8-42BC-B5F2-9824A4115EAF}" type="datetimeFigureOut">
              <a:rPr lang="ru-RU"/>
              <a:pPr>
                <a:defRPr/>
              </a:pPr>
              <a:t>25.02.2015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2BED29-263C-446B-96A1-E7CCFEA01600}" type="slidenum">
              <a:rPr lang="ru-RU"/>
              <a:pPr>
                <a:defRPr/>
              </a:pPr>
              <a:t>‹#›</a:t>
            </a:fld>
            <a:endParaRPr lang="ru-RU"/>
          </a:p>
        </p:txBody>
      </p:sp>
    </p:spTree>
    <p:extLst>
      <p:ext uri="{BB962C8B-B14F-4D97-AF65-F5344CB8AC3E}">
        <p14:creationId xmlns:p14="http://schemas.microsoft.com/office/powerpoint/2010/main" val="121617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582AD29-E9C9-447F-8B83-2C1658CDF7EE}" type="datetimeFigureOut">
              <a:rPr lang="ru-RU"/>
              <a:pPr>
                <a:defRPr/>
              </a:pPr>
              <a:t>25.02.2015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174FD7-741E-46C2-B8BF-6EA99AA4C950}" type="slidenum">
              <a:rPr lang="ru-RU"/>
              <a:pPr>
                <a:defRPr/>
              </a:pPr>
              <a:t>‹#›</a:t>
            </a:fld>
            <a:endParaRPr lang="ru-RU"/>
          </a:p>
        </p:txBody>
      </p:sp>
    </p:spTree>
    <p:extLst>
      <p:ext uri="{BB962C8B-B14F-4D97-AF65-F5344CB8AC3E}">
        <p14:creationId xmlns:p14="http://schemas.microsoft.com/office/powerpoint/2010/main" val="41655594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7B23E66-5929-406A-8F0F-1F61C0183A84}" type="datetimeFigureOut">
              <a:rPr lang="ru-RU"/>
              <a:pPr>
                <a:defRPr/>
              </a:pPr>
              <a:t>25.02.2015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3DFD5B6-06B2-40F5-93AE-557D270CB5C4}" type="slidenum">
              <a:rPr lang="ru-RU"/>
              <a:pPr>
                <a:defRPr/>
              </a:pPr>
              <a:t>‹#›</a:t>
            </a:fld>
            <a:endParaRPr lang="ru-RU"/>
          </a:p>
        </p:txBody>
      </p:sp>
    </p:spTree>
    <p:extLst>
      <p:ext uri="{BB962C8B-B14F-4D97-AF65-F5344CB8AC3E}">
        <p14:creationId xmlns:p14="http://schemas.microsoft.com/office/powerpoint/2010/main" val="155751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E252387-3208-4BC1-8EF8-704947CF3882}" type="datetimeFigureOut">
              <a:rPr lang="ru-RU"/>
              <a:pPr>
                <a:defRPr/>
              </a:pPr>
              <a:t>25.02.2015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9BFEEBE-C2F0-4307-95A6-A0604ABEC18B}" type="slidenum">
              <a:rPr lang="ru-RU"/>
              <a:pPr>
                <a:defRPr/>
              </a:pPr>
              <a:t>‹#›</a:t>
            </a:fld>
            <a:endParaRPr lang="ru-RU"/>
          </a:p>
        </p:txBody>
      </p:sp>
    </p:spTree>
    <p:extLst>
      <p:ext uri="{BB962C8B-B14F-4D97-AF65-F5344CB8AC3E}">
        <p14:creationId xmlns:p14="http://schemas.microsoft.com/office/powerpoint/2010/main" val="320230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C34EFDE-9F64-4518-A4F1-01B71C1DC151}" type="datetimeFigureOut">
              <a:rPr lang="ru-RU"/>
              <a:pPr>
                <a:defRPr/>
              </a:pPr>
              <a:t>25.02.2015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668810F-3EE4-4A06-A224-280BC20A4A82}" type="slidenum">
              <a:rPr lang="ru-RU"/>
              <a:pPr>
                <a:defRPr/>
              </a:pPr>
              <a:t>‹#›</a:t>
            </a:fld>
            <a:endParaRPr lang="ru-RU"/>
          </a:p>
        </p:txBody>
      </p:sp>
    </p:spTree>
    <p:extLst>
      <p:ext uri="{BB962C8B-B14F-4D97-AF65-F5344CB8AC3E}">
        <p14:creationId xmlns:p14="http://schemas.microsoft.com/office/powerpoint/2010/main" val="399823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677C971-8BE6-42AB-A862-81F4F0D300FA}" type="datetimeFigureOut">
              <a:rPr lang="ru-RU"/>
              <a:pPr>
                <a:defRPr/>
              </a:pPr>
              <a:t>25.02.2015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F656E4F-E96D-4EF8-AE91-35C028FC95FA}" type="slidenum">
              <a:rPr lang="ru-RU"/>
              <a:pPr>
                <a:defRPr/>
              </a:pPr>
              <a:t>‹#›</a:t>
            </a:fld>
            <a:endParaRPr lang="ru-RU"/>
          </a:p>
        </p:txBody>
      </p:sp>
    </p:spTree>
    <p:extLst>
      <p:ext uri="{BB962C8B-B14F-4D97-AF65-F5344CB8AC3E}">
        <p14:creationId xmlns:p14="http://schemas.microsoft.com/office/powerpoint/2010/main" val="181649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8351FD0-62E4-41F3-8697-415E1BA1C898}" type="datetimeFigureOut">
              <a:rPr lang="ru-RU"/>
              <a:pPr>
                <a:defRPr/>
              </a:pPr>
              <a:t>25.02.2015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63919F-94C6-4B7F-A95D-6D6FAE1D2688}" type="slidenum">
              <a:rPr lang="ru-RU"/>
              <a:pPr>
                <a:defRPr/>
              </a:pPr>
              <a:t>‹#›</a:t>
            </a:fld>
            <a:endParaRPr lang="ru-RU"/>
          </a:p>
        </p:txBody>
      </p:sp>
    </p:spTree>
    <p:extLst>
      <p:ext uri="{BB962C8B-B14F-4D97-AF65-F5344CB8AC3E}">
        <p14:creationId xmlns:p14="http://schemas.microsoft.com/office/powerpoint/2010/main" val="239258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894985B-E141-4607-85AF-76688A79EC53}" type="datetimeFigureOut">
              <a:rPr lang="ru-RU"/>
              <a:pPr>
                <a:defRPr/>
              </a:pPr>
              <a:t>25.02.2015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BF5EAE6-D8AA-47D2-B2BA-65850AB910C1}" type="slidenum">
              <a:rPr lang="ru-RU"/>
              <a:pPr>
                <a:defRPr/>
              </a:pPr>
              <a:t>‹#›</a:t>
            </a:fld>
            <a:endParaRPr lang="ru-RU"/>
          </a:p>
        </p:txBody>
      </p:sp>
    </p:spTree>
    <p:extLst>
      <p:ext uri="{BB962C8B-B14F-4D97-AF65-F5344CB8AC3E}">
        <p14:creationId xmlns:p14="http://schemas.microsoft.com/office/powerpoint/2010/main" val="18587061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54B15A5-2A91-476B-BC9C-058546842C8E}" type="datetimeFigureOut">
              <a:rPr lang="ru-RU"/>
              <a:pPr>
                <a:defRPr/>
              </a:pPr>
              <a:t>25.02.2015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A3E9871-E777-456A-B3B6-2227AEFDFB99}" type="slidenum">
              <a:rPr lang="ru-RU"/>
              <a:pPr>
                <a:defRPr/>
              </a:pPr>
              <a:t>‹#›</a:t>
            </a:fld>
            <a:endParaRPr lang="ru-RU"/>
          </a:p>
        </p:txBody>
      </p:sp>
    </p:spTree>
    <p:extLst>
      <p:ext uri="{BB962C8B-B14F-4D97-AF65-F5344CB8AC3E}">
        <p14:creationId xmlns:p14="http://schemas.microsoft.com/office/powerpoint/2010/main" val="234152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9DA8C02-6188-4EE0-9D14-D159FD771290}" type="datetimeFigureOut">
              <a:rPr lang="ru-RU"/>
              <a:pPr>
                <a:defRPr/>
              </a:pPr>
              <a:t>25.02.2015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5716869-744E-4A2E-AB43-8F1E46238F6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yandex.ru/yandsearch?source=wiz&amp;fp=2&amp;uinfo=ww-1055-wh-527-fw-830-fh-448-pd-1.5&amp;p=2&amp;text=%D1%81%D0%B5%D0%B2%D0%B5%D1%80%D0%BD%D0%B0%D1%8F%20%D0%B4%D0%B5%D1%80%D0%B5%D0%B2%D0%BD%D1%8F%20%D1%80%D1%83%D1%81%D1%81%D0%BA%D0%B0%D1%8F%20%D0%B8%D0%B7%D0%B1%D0%B0%20%D0%B8%D0%BD%D1%82%D0%B5%D1%80%D1%8C%D0%B5%D1%80%20%D1%80%D1%83%D1%81%D1%81%D0%BA%D0%BE%D0%B9%20%D0%B8%D0%B7%D0%B1%D1%8B&amp;noreask=1&amp;pos=72&amp;rpt=simage&amp;lr=2&amp;img_url=http%3A%2F%2Fs4.goodfon.ru%2Fwallpaper%2Fpreviews-middle%2F190197.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druspace.com/type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hyperlink" Target="http://druspace.com/type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druspace.com/type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forumn.ru/viewtopic.php?id=13515"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forumn.ru/viewtopic.php?id=13515"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img12.nnm.me/1/6/7/b/d/bb09ad90a2123c6f128d6362cad.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historylib.org/historybooks/Nadezhda-Ionina_100-velikikh-dvortsov-mira/6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ideas.vdolevke.ru/posts/9526/"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ideas.vdolevke.ru/posts/952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ideas.vdolevke.ru/posts/952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ideas.vdolevke.ru/posts/952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yandex.ru/yandsearch?text=%D1%81%D0%B2%D0%B5%D1%82%D0%BB%D0%B8%D1%86%D0%B0%20%D1%84%D0%BE%D1%82%D0%BE&amp;fp=0&amp;pos=6&amp;uinfo=ww-1583-wh-791-fw-1358-fh-585-pd-1&amp;rpt=simage&amp;img_url=http%3A%2F%2Ftrassa.narod.ru%2Fmoscow%2Fvarvarka%2Fr002-033.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teremgrad.ru/" TargetMode="External"/><Relationship Id="rId5" Type="http://schemas.openxmlformats.org/officeDocument/2006/relationships/hyperlink" Target="http://trassa.narod.ru/moscow/varvarka/r002-033.jpg" TargetMode="Externa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hyperlink" Target="http://vmuseum.ucoz.ru/index/russkaja_izba/0-5" TargetMode="External"/><Relationship Id="rId3" Type="http://schemas.openxmlformats.org/officeDocument/2006/relationships/hyperlink" Target="http://images.yandex.ru/yandsearch?text=%D0%BF%D0%B0%D0%BB%D0%B0%D1%82%D0%B8&amp;img_url=http%3A%2F%2Fcis.edu.yar.ru%2Fdata%2Fprojects%2Ffiles%2F95%2F10094%2F10094.medium.jpg&amp;pos=0&amp;rpt=simage&amp;lr=2&amp;noreask=1&amp;source=wiz" TargetMode="External"/><Relationship Id="rId7" Type="http://schemas.openxmlformats.org/officeDocument/2006/relationships/hyperlink" Target="http://the-legends.ru/articles/204/russkaya-pech"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images.yandex.ru/yandsearch?p=1&amp;text=%D1%80%D1%83%D1%81%D1%81%D0%BA%D0%B0%D1%8F%20%D0%BF%D0%B5%D1%87%D1%8C%20%D1%81%20%D0%BF%D0%B0%D0%BB%D0%B0%D1%82%D1%8F%D0%BC%D0%B8&amp;fp=1&amp;pos=59&amp;uinfo=ww-1583-wh-791-fw-1358-fh-585-pd-1&amp;rpt=simage&amp;img_url=http%3A%2F%2Fwww.pechi-kaminy-barbeku.ru%2Fimages%2Fpic%2Fpechi%2Frusskaja-pech.jpg" TargetMode="Externa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nevsepic.com.ua/art-i-risovanaya-grafika/page,2,13170-kartiny-russkih-hudozhnikov-xviii-xx-vekov-2010-650-rabot-1-chast.html" TargetMode="Externa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hyperlink" Target="http://razvitie-doma.ru/wp-content/uploads/2011/02/64.jpg" TargetMode="External"/><Relationship Id="rId7"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www.photohost.ru/pictures/173957.jpg" TargetMode="External"/><Relationship Id="rId5" Type="http://schemas.openxmlformats.org/officeDocument/2006/relationships/hyperlink" Target="http://vmuseum.ucoz.ru/index/russkaja_izba/0-5"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zemljaki.mybb.ru/viewtopic.php?id=704&amp;p=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booksite.ru/fulltext/rezb/akr/uglo/va/41.jpg" TargetMode="External"/><Relationship Id="rId5" Type="http://schemas.openxmlformats.org/officeDocument/2006/relationships/hyperlink" Target="http://www.booksite.ru/" TargetMode="Externa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8" Type="http://schemas.openxmlformats.org/officeDocument/2006/relationships/hyperlink" Target="http://hypescience.com/wp-content/uploads/2013/09/103.jpg" TargetMode="External"/><Relationship Id="rId3" Type="http://schemas.openxmlformats.org/officeDocument/2006/relationships/hyperlink" Target="http://images.yandex.ru/yandsearch?text=%D1%82%D0%B5%D1%80%D0%B5%D0%BC%20%D0%B2%20%D1%80%D1%83%D1%81%D1%81%D0%BA%D0%BE%D0%B9%20%D0%B8%D0%B7%D0%B1%D0%B5&amp;fp=0&amp;pos=29&amp;uinfo=ww-1583-wh-791-fw-1358-fh-585-pd-1&amp;rpt=simage&amp;img_url=http%3A%2F%2Fwww.tema.ru%2Fjjj%2Farchi1.jpg" TargetMode="External"/><Relationship Id="rId7"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ru.wikipedia.org/wiki" TargetMode="External"/><Relationship Id="rId5" Type="http://schemas.openxmlformats.org/officeDocument/2006/relationships/hyperlink" Target="http://ru.wikipedia.org/wiki&#1056;&#1091;&#1089;&#1089;&#1082;&#1086;&#1077;" TargetMode="Externa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hyperlink" Target="http://images.yandex.ru/yandsearch?p=5&amp;text=%D1%82%D0%B5%D1%80%D0%B5%D0%BC%20%D0%B2%20%D1%80%D1%83%D1%81%D1%81%D0%BA%D0%BE%D0%B9%20%D0%B8%D0%B7%D0%B1%D0%B5&amp;fp=5&amp;pos=163&amp;uinfo=ww-1583-wh-791-fw-1358-fh-585-pd-1&amp;rpt=simage&amp;img_url=http%3A%2F%2Frina-rina.ru%2Fwp-content%2Fuploads%2F2011%2F05%2Fweb53.j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veloby.net/ride/2011/12/smolenshchina-na-maiskie" TargetMode="Externa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enc-dic.com/architec/Povalusha-186.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images.yandex.ru/yandsearch?text=%D0%B3%D1%83%D0%BB%D1%8C%D0%B1%D0%B8%D1%89%D0%B5%20%D0%B2%20%D1%80%D1%83%D1%81%D1%81%D0%BA%D0%BE%D0%B9%20%D0%B8%D0%B7%D0%B1%D0%B5&amp;fp=0&amp;img_url=http%3A%2F%2Ffotoalbom.su%2Ffotos2%2Ffoto_23041.jpg&amp;pos=2&amp;rpt=simage"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enc-dic.com/efremova/Gulbische-18145.html" TargetMode="Externa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puchkovamv.edurm.ru/DswMedia/istokirussarx-ryi.doc"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forumn.ru/viewtopic.php?id=13515" TargetMode="External"/><Relationship Id="rId3" Type="http://schemas.openxmlformats.org/officeDocument/2006/relationships/hyperlink" Target="puchkovamv.edurm.ru/DswMedia/istokirussarx-ryi.doc" TargetMode="External"/><Relationship Id="rId7" Type="http://schemas.openxmlformats.org/officeDocument/2006/relationships/hyperlink" Target="http://druspace.com/types.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_kazach.tat.edu54.ru/museum/p11aa1.html" TargetMode="External"/><Relationship Id="rId11" Type="http://schemas.openxmlformats.org/officeDocument/2006/relationships/hyperlink" Target="http://teremgrad.ru/" TargetMode="External"/><Relationship Id="rId5" Type="http://schemas.openxmlformats.org/officeDocument/2006/relationships/hyperlink" Target="http://m-der.ru/store/10006298/10006335/10006347/" TargetMode="External"/><Relationship Id="rId10" Type="http://schemas.openxmlformats.org/officeDocument/2006/relationships/hyperlink" Target="http://ideas.vdolevke.ru/posts/9526/" TargetMode="External"/><Relationship Id="rId4" Type="http://schemas.openxmlformats.org/officeDocument/2006/relationships/hyperlink" Target="http://remont-doc.ru/russkaya-izba.html" TargetMode="External"/><Relationship Id="rId9" Type="http://schemas.openxmlformats.org/officeDocument/2006/relationships/hyperlink" Target="http://historylib.org/historybooks/Nadezhda-Ionina_100-velikikh-dvortsov-mira/64"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hermes-sz.com/" TargetMode="External"/><Relationship Id="rId3" Type="http://schemas.openxmlformats.org/officeDocument/2006/relationships/hyperlink" Target="http://the-legends.ru/articles/204/russkaya-pech/" TargetMode="External"/><Relationship Id="rId7" Type="http://schemas.openxmlformats.org/officeDocument/2006/relationships/hyperlink" Target="http://trassa.narod.ru/moscow/varvarka/r002-033.jp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hypescience.com/wp-content/uploads/2013/09/103.jpg" TargetMode="External"/><Relationship Id="rId5" Type="http://schemas.openxmlformats.org/officeDocument/2006/relationships/hyperlink" Target="http://www.booksite.ru/fulltext/rezb/akr/uglo/va/41.jpg" TargetMode="External"/><Relationship Id="rId4" Type="http://schemas.openxmlformats.org/officeDocument/2006/relationships/hyperlink" Target="http://zemljaki.mybb.ru/viewtopic.php?id=704&amp;p=2" TargetMode="External"/><Relationship Id="rId9" Type="http://schemas.openxmlformats.org/officeDocument/2006/relationships/hyperlink" Target="http://remont-doc.ru/russkaya-izba.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remont-doc.ru/sadovye-doma-iz-brusa.html" TargetMode="External"/><Relationship Id="rId13" Type="http://schemas.openxmlformats.org/officeDocument/2006/relationships/hyperlink" Target="http://images.yandex.ru/yandsearch?text=%D1%81%D0%BE%D0%B5%D0%B4%D0%B8%D0%BD%D0%B5%D0%BD%D0%B8%D0%B5%20%D0%B1%D1%80%D0%B5%D0%B2%D0%B5%D0%BD%20%D0%B2%20%D0%BB%D0%B0%D0%BF%D1%83&amp;fp=0&amp;img_url=http://www.cottage.ru/upload/%D0%B2%20%D0%BB%D0%B0%D0%BF%D1%83.jpg&amp;pos=5&amp;uinfo=ww-1055-wh-527-fw-830-fh-448-pd-1.5&amp;rpt=simage" TargetMode="External"/><Relationship Id="rId3" Type="http://schemas.openxmlformats.org/officeDocument/2006/relationships/hyperlink" Target="http://images.yandex.ru/yandsearch?text=%D1%81%D0%BE%D0%B5%D0%B4%D0%B8%D0%BD%D0%B5%D0%BD%D0%B8%D0%B5%20%D0%B1%D1%80%D0%B5%D0%B2%D0%B5%D0%BD%22%20%D0%B2%20%D1%80%D0%B5%D0%B6%22&amp;fp=0&amp;pos=2&amp;uinfo=ww-1055-wh-527-fw-830-fh-448-pd-1.5&amp;rpt=simage&amp;img_url=http://www.hermes-sz.com/upload/FAQ/ruchnaya-rubka-srubov/cut-log-dovetail_65.JPG" TargetMode="External"/><Relationship Id="rId7" Type="http://schemas.openxmlformats.org/officeDocument/2006/relationships/hyperlink" Target="http://remont-doc.ru/stroim-dom-iz-gazobetona.html" TargetMode="External"/><Relationship Id="rId12"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remont-doc.ru/comment/78#comment-78" TargetMode="External"/><Relationship Id="rId11" Type="http://schemas.openxmlformats.org/officeDocument/2006/relationships/hyperlink" Target="http://images.yandex.ru/yandsearch?text=%D1%81%D0%BE%D0%B5%D0%B4%D0%B8%D0%BD%D0%B5%D0%BD%D0%B8%D0%B5%20%D0%B1%D1%80%D0%B5%D0%B2%D0%B5%D0%BD%20%D0%B2%20%D1%81%D1%82%D1%8B%D0%BA&amp;fp=0&amp;img_url=http%3A%2F%2Fold.woodex.ua%2Fdata%2Farticles%2Fimg%2F239%2F2.jpg&amp;pos=24&amp;uinfo=ww-1055-wh-527-fw-830-fh-448-pd-1.5&amp;rpt=simage" TargetMode="External"/><Relationship Id="rId5" Type="http://schemas.openxmlformats.org/officeDocument/2006/relationships/hyperlink" Target="http://remont-doc.ru/stroitelstvo-doma-obryady.html" TargetMode="External"/><Relationship Id="rId15" Type="http://schemas.openxmlformats.org/officeDocument/2006/relationships/hyperlink" Target="http://remont-doc.ru/russkaya-izba.html" TargetMode="External"/><Relationship Id="rId10"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hyperlink" Target="http://images.yandex.ru/yandsearch?text=%D1%81%D0%BE%D0%B5%D0%B4%D0%B8%D0%BD%D0%B5%D0%BD%D0%B8%D0%B5%20%D0%B1%D1%80%D0%B5%D0%B2%D0%B5%D0%BD%20%D0%B2%20%D0%BE%D0%B1%D0%BB%D0%BE&amp;fp=0&amp;pos=12&amp;uinfo=ww-1055-wh-527-fw-830-fh-448-pd-1.5&amp;rpt=simage&amp;img_url=http://upload.wikimedia.org/wikipedia/commons/thumb/e/e5/Oblo-angle.JPG/120px-Oblo-angle.JPG" TargetMode="External"/><Relationship Id="rId1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m-der.ru/uploadedFiles/images/katalog/6dz/zapsid/zs6.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m-der.ru/store/10006298/10006335/10006347/"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zemljaki.mybb.ru/uploads/0000/59/f0/12758-1-f.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_kazach.tat.edu54.ru/museum/p11aa1.html"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druspace.com/type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ruspace.com/type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druspace.com/typ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ubiz.net/wp-content/uploads/2013/02/land_valuers_adelaide92-640x48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12738"/>
            <a:ext cx="8510588" cy="599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9088" y="5354638"/>
            <a:ext cx="8510587" cy="954087"/>
          </a:xfrm>
          <a:prstGeom prst="rect">
            <a:avLst/>
          </a:prstGeom>
          <a:solidFill>
            <a:schemeClr val="accent6">
              <a:lumMod val="50000"/>
            </a:schemeClr>
          </a:solidFill>
        </p:spPr>
        <p:txBody>
          <a:bodyPr>
            <a:spAutoFit/>
          </a:bodyPr>
          <a:lstStyle/>
          <a:p>
            <a:pPr algn="r">
              <a:defRPr/>
            </a:pPr>
            <a:r>
              <a:rPr lang="ru-RU" sz="2800" dirty="0">
                <a:solidFill>
                  <a:schemeClr val="accent1">
                    <a:lumMod val="20000"/>
                    <a:lumOff val="80000"/>
                  </a:schemeClr>
                </a:solidFill>
              </a:rPr>
              <a:t>Учитель МХК</a:t>
            </a:r>
          </a:p>
          <a:p>
            <a:pPr algn="r">
              <a:defRPr/>
            </a:pPr>
            <a:r>
              <a:rPr lang="ru-RU" sz="2800" dirty="0">
                <a:solidFill>
                  <a:schemeClr val="accent1">
                    <a:lumMod val="20000"/>
                    <a:lumOff val="80000"/>
                  </a:schemeClr>
                </a:solidFill>
              </a:rPr>
              <a:t> Осипова Светлана Александровна</a:t>
            </a:r>
          </a:p>
        </p:txBody>
      </p:sp>
      <p:sp>
        <p:nvSpPr>
          <p:cNvPr id="2" name="Заголовок 1"/>
          <p:cNvSpPr>
            <a:spLocks noGrp="1"/>
          </p:cNvSpPr>
          <p:nvPr>
            <p:ph type="title" idx="4294967295"/>
          </p:nvPr>
        </p:nvSpPr>
        <p:spPr>
          <a:xfrm>
            <a:off x="323850" y="312738"/>
            <a:ext cx="8510588" cy="1143000"/>
          </a:xfrm>
          <a:solidFill>
            <a:schemeClr val="accent6">
              <a:lumMod val="50000"/>
            </a:schemeClr>
          </a:solidFill>
        </p:spPr>
        <p:txBody>
          <a:bodyPr/>
          <a:lstStyle/>
          <a:p>
            <a:pPr>
              <a:defRPr/>
            </a:pPr>
            <a:r>
              <a:rPr lang="ru-RU" sz="6000" dirty="0" smtClean="0">
                <a:solidFill>
                  <a:schemeClr val="bg1">
                    <a:lumMod val="95000"/>
                  </a:schemeClr>
                </a:solidFill>
              </a:rPr>
              <a:t>Русская изба</a:t>
            </a:r>
            <a:endParaRPr lang="ru-RU" sz="6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66700" y="-26988"/>
            <a:ext cx="3455988" cy="635001"/>
          </a:xfrm>
        </p:spPr>
        <p:txBody>
          <a:bodyPr/>
          <a:lstStyle/>
          <a:p>
            <a:r>
              <a:rPr lang="ru-RU" altLang="ru-RU" sz="2800" b="0" smtClean="0"/>
              <a:t>Четырехстенная изба</a:t>
            </a:r>
          </a:p>
        </p:txBody>
      </p:sp>
      <p:sp>
        <p:nvSpPr>
          <p:cNvPr id="11267" name="Текст 3"/>
          <p:cNvSpPr>
            <a:spLocks noGrp="1"/>
          </p:cNvSpPr>
          <p:nvPr>
            <p:ph type="body" sz="half" idx="2"/>
          </p:nvPr>
        </p:nvSpPr>
        <p:spPr>
          <a:xfrm>
            <a:off x="255588" y="620713"/>
            <a:ext cx="3394075" cy="5073650"/>
          </a:xfrm>
        </p:spPr>
        <p:txBody>
          <a:bodyPr/>
          <a:lstStyle/>
          <a:p>
            <a:r>
              <a:rPr lang="ru-RU" altLang="ru-RU" smtClean="0">
                <a:latin typeface="Arial" charset="0"/>
                <a:cs typeface="Arial" charset="0"/>
              </a:rPr>
              <a:t>По количеству стен дома подразделялись на четырехстенки, пятистенки, крестовики и шестистенки.</a:t>
            </a:r>
          </a:p>
          <a:p>
            <a:r>
              <a:rPr lang="ru-RU" altLang="ru-RU" smtClean="0">
                <a:latin typeface="Arial" charset="0"/>
                <a:cs typeface="Arial" charset="0"/>
              </a:rPr>
              <a:t> </a:t>
            </a:r>
          </a:p>
          <a:p>
            <a:r>
              <a:rPr lang="ru-RU" altLang="ru-RU" smtClean="0">
                <a:latin typeface="Arial" charset="0"/>
                <a:cs typeface="Arial" charset="0"/>
              </a:rPr>
              <a:t>Четырехстенная изба. Простейшее четырехстенное жилище - временная постройка, поставленная рыбаками или охотниками, когда они на долгие месяцы уходили из деревни. </a:t>
            </a:r>
          </a:p>
          <a:p>
            <a:endParaRPr lang="ru-RU" altLang="ru-RU" smtClean="0">
              <a:latin typeface="Arial" charset="0"/>
              <a:cs typeface="Arial" charset="0"/>
            </a:endParaRPr>
          </a:p>
          <a:p>
            <a:r>
              <a:rPr lang="ru-RU" altLang="ru-RU" smtClean="0">
                <a:latin typeface="Arial" charset="0"/>
                <a:cs typeface="Arial" charset="0"/>
              </a:rPr>
              <a:t>Капитальные четырехстенные дома могли быть с сенями или без них. Огромные двускатные крыши на самцах с курицами и коньками выступают далеко от стен, предохраняя от атмосферных осадков.</a:t>
            </a:r>
          </a:p>
          <a:p>
            <a:endParaRPr lang="ru-RU" altLang="ru-RU" smtClean="0">
              <a:latin typeface="Arial" charset="0"/>
              <a:cs typeface="Arial" charset="0"/>
            </a:endParaRPr>
          </a:p>
          <a:p>
            <a:r>
              <a:rPr lang="ru-RU" altLang="ru-RU" smtClean="0">
                <a:latin typeface="Arial" charset="0"/>
                <a:cs typeface="Arial" charset="0"/>
              </a:rPr>
              <a:t>Стремление сохранить тепло, особенно в северных районах, выразилось в устройстве в жилище холодных прирубов-сеней (прируб - клеть, пристроенная к основному объему здания).</a:t>
            </a:r>
          </a:p>
          <a:p>
            <a:endParaRPr lang="ru-RU" altLang="ru-RU" smtClean="0">
              <a:latin typeface="Times New Roman" pitchFamily="18" charset="0"/>
              <a:cs typeface="Times New Roman" pitchFamily="18" charset="0"/>
            </a:endParaRPr>
          </a:p>
        </p:txBody>
      </p:sp>
      <p:pic>
        <p:nvPicPr>
          <p:cNvPr id="11268" name="Рисунок 5" descr="Четырехстен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620713"/>
            <a:ext cx="47529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250825" y="6488113"/>
            <a:ext cx="679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400">
                <a:latin typeface="Arial" charset="0"/>
              </a:rPr>
              <a:t>Сайт - «Русская изба. Путешествие в прошлое» - </a:t>
            </a:r>
            <a:r>
              <a:rPr lang="en-US" altLang="ru-RU" sz="1400">
                <a:latin typeface="Arial" charset="0"/>
                <a:hlinkClick r:id="rId4"/>
              </a:rPr>
              <a:t>http://druspace.com/types.html</a:t>
            </a:r>
            <a:r>
              <a:rPr lang="ru-RU" altLang="ru-RU" sz="1400">
                <a:latin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981200" y="0"/>
            <a:ext cx="8002588" cy="563563"/>
          </a:xfrm>
        </p:spPr>
        <p:txBody>
          <a:bodyPr/>
          <a:lstStyle/>
          <a:p>
            <a:pPr algn="ctr"/>
            <a:r>
              <a:rPr lang="ru-RU" altLang="ru-RU" sz="2800" b="0" smtClean="0">
                <a:latin typeface="Arial" charset="0"/>
                <a:cs typeface="Arial" charset="0"/>
              </a:rPr>
              <a:t>Изба-пятистенка</a:t>
            </a:r>
          </a:p>
        </p:txBody>
      </p:sp>
      <p:sp>
        <p:nvSpPr>
          <p:cNvPr id="12291" name="Текст 3"/>
          <p:cNvSpPr>
            <a:spLocks noGrp="1"/>
          </p:cNvSpPr>
          <p:nvPr>
            <p:ph type="body" sz="half" idx="2"/>
          </p:nvPr>
        </p:nvSpPr>
        <p:spPr>
          <a:xfrm>
            <a:off x="395288" y="620713"/>
            <a:ext cx="4835525" cy="5218112"/>
          </a:xfrm>
        </p:spPr>
        <p:txBody>
          <a:bodyPr/>
          <a:lstStyle/>
          <a:p>
            <a:pPr fontAlgn="t"/>
            <a:r>
              <a:rPr lang="ru-RU" altLang="ru-RU" sz="1600" smtClean="0">
                <a:latin typeface="Arial" charset="0"/>
                <a:cs typeface="Arial" charset="0"/>
              </a:rPr>
              <a:t>Изба-пятистенка или пятистенок - жилая деревянная постройка, прямоугольная в плане, имеющая внутреннюю поперечную стену, делящую все помещение на две неравные части: в большей - изба или горница, в меньшей - сени или жилая комната (если есть прирубленные сени).     Иногда здесь устраивалась кухня с печью, обогревающей оба помещения. Внутренняя стена, как и четыре наружных, идет от самой земли до верхнего венца сруба и торцами бревен выходит на главный фасад, членя его на две части.</a:t>
            </a:r>
          </a:p>
          <a:p>
            <a:pPr fontAlgn="t"/>
            <a:endParaRPr lang="ru-RU" altLang="ru-RU" sz="1600" smtClean="0">
              <a:latin typeface="Arial" charset="0"/>
              <a:cs typeface="Arial" charset="0"/>
            </a:endParaRPr>
          </a:p>
          <a:p>
            <a:r>
              <a:rPr lang="ru-RU" altLang="ru-RU" sz="1600" smtClean="0">
                <a:latin typeface="Arial" charset="0"/>
                <a:cs typeface="Arial" charset="0"/>
              </a:rPr>
              <a:t>Первоначально фасад делился асимметрично, но позднее появляются пятистенки с симметричным членением фасада. В первом случае пятая стена разделяла избу и горницу, которая была меньше избы и имела меньшее число окон. Когда у сыновей появлялась своя семья, и по традиции все продолжали жить вместе в одном доме, то пятистенок состоял уже из двух смежных изб со своими печами, с двумя отдельными входами и сенями, пристроенными </a:t>
            </a:r>
            <a:r>
              <a:rPr lang="ru-RU" altLang="ru-RU" smtClean="0">
                <a:latin typeface="Arial" charset="0"/>
                <a:cs typeface="Arial" charset="0"/>
              </a:rPr>
              <a:t>сзади изб. </a:t>
            </a:r>
          </a:p>
        </p:txBody>
      </p:sp>
      <p:pic>
        <p:nvPicPr>
          <p:cNvPr id="12292" name="Содержимое 4" descr="Пятистенок"/>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084888" y="3860800"/>
            <a:ext cx="3059112" cy="2405063"/>
          </a:xfrm>
        </p:spPr>
      </p:pic>
      <p:sp>
        <p:nvSpPr>
          <p:cNvPr id="12293" name="Прямоугольник 6"/>
          <p:cNvSpPr>
            <a:spLocks noChangeArrowheads="1"/>
          </p:cNvSpPr>
          <p:nvPr/>
        </p:nvSpPr>
        <p:spPr bwMode="auto">
          <a:xfrm>
            <a:off x="4787900" y="6283325"/>
            <a:ext cx="435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400">
                <a:latin typeface="Arial" charset="0"/>
              </a:rPr>
              <a:t>Сайт - «Русская изба. Путешествие в прошлое» -  </a:t>
            </a:r>
            <a:r>
              <a:rPr lang="en-US" altLang="ru-RU" sz="1400">
                <a:latin typeface="Arial" charset="0"/>
                <a:hlinkClick r:id="rId4"/>
              </a:rPr>
              <a:t>http://druspace.com/types.html</a:t>
            </a:r>
            <a:r>
              <a:rPr lang="ru-RU" altLang="ru-RU" sz="1400">
                <a:latin typeface="Arial" charset="0"/>
              </a:rPr>
              <a:t> </a:t>
            </a:r>
          </a:p>
        </p:txBody>
      </p:sp>
      <p:pic>
        <p:nvPicPr>
          <p:cNvPr id="12294" name="Рисунок 7" descr="http://uploads.ru/i/t/A/T/tATr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196975"/>
            <a:ext cx="3744912"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5118100" y="188913"/>
            <a:ext cx="3898900" cy="708025"/>
          </a:xfrm>
        </p:spPr>
        <p:txBody>
          <a:bodyPr/>
          <a:lstStyle/>
          <a:p>
            <a:r>
              <a:rPr lang="ru-RU" altLang="ru-RU" sz="2800" i="1" smtClean="0">
                <a:latin typeface="Arial" charset="0"/>
                <a:cs typeface="Arial" charset="0"/>
              </a:rPr>
              <a:t> </a:t>
            </a:r>
            <a:r>
              <a:rPr lang="ru-RU" altLang="ru-RU" sz="2800" b="0" smtClean="0">
                <a:latin typeface="Arial" charset="0"/>
                <a:cs typeface="Arial" charset="0"/>
              </a:rPr>
              <a:t> Изба-шестистенка </a:t>
            </a:r>
          </a:p>
        </p:txBody>
      </p:sp>
      <p:sp>
        <p:nvSpPr>
          <p:cNvPr id="13315" name="Текст 3"/>
          <p:cNvSpPr>
            <a:spLocks noGrp="1"/>
          </p:cNvSpPr>
          <p:nvPr>
            <p:ph type="body" sz="half" idx="2"/>
          </p:nvPr>
        </p:nvSpPr>
        <p:spPr>
          <a:xfrm>
            <a:off x="107950" y="404813"/>
            <a:ext cx="5122863" cy="5073650"/>
          </a:xfrm>
        </p:spPr>
        <p:txBody>
          <a:bodyPr/>
          <a:lstStyle/>
          <a:p>
            <a:pPr fontAlgn="t"/>
            <a:r>
              <a:rPr lang="ru-RU" altLang="ru-RU" smtClean="0">
                <a:latin typeface="Arial" charset="0"/>
                <a:cs typeface="Arial" charset="0"/>
              </a:rPr>
              <a:t>Изба крестовая, крестовик или крестовый дом (в некоторых местах ее называли также шестистенком) - деревянная жилая постройка, в которой поперечная стена пересекается продольной внутренней стеной, образуя (в плане) четыре самостоятельных помещения. На фасаде дома виден переруб (ударение на "у") - внутренняя поперечная бревенчатая стена, пересекающая наружную стену сруба, рубленая одновременно с избой и врубленная в стены с выпуском концов. План дома часто имеет вид квадрата. Кровля четырехскатная. Входы и крыльца устраиваются в прирубах, иногда поставленных перпендикулярно стене. Дом может иметь два этажа.</a:t>
            </a:r>
          </a:p>
          <a:p>
            <a:pPr fontAlgn="t"/>
            <a:r>
              <a:rPr lang="ru-RU" altLang="ru-RU" smtClean="0">
                <a:latin typeface="Arial" charset="0"/>
                <a:cs typeface="Arial" charset="0"/>
              </a:rPr>
              <a:t>Изба-шестистенка или шестистенок означает дом с двумя поперечными стенами. Все здание покрыто одной крышей.</a:t>
            </a:r>
          </a:p>
          <a:p>
            <a:pPr fontAlgn="t"/>
            <a:r>
              <a:rPr lang="ru-RU" altLang="ru-RU" smtClean="0">
                <a:latin typeface="Arial" charset="0"/>
                <a:cs typeface="Arial" charset="0"/>
              </a:rPr>
              <a:t>Избы могли состоять только из жилых помещений, или из жилых и хозяйственных помещений.</a:t>
            </a:r>
          </a:p>
          <a:p>
            <a:pPr fontAlgn="t"/>
            <a:r>
              <a:rPr lang="ru-RU" altLang="ru-RU" smtClean="0">
                <a:latin typeface="Arial" charset="0"/>
                <a:cs typeface="Arial" charset="0"/>
              </a:rPr>
              <a:t>Дома стояли вдоль улицы, внутри делились переборками, по фасаду была сплошная лента окон, наличников и ставень.</a:t>
            </a:r>
          </a:p>
          <a:p>
            <a:pPr fontAlgn="t"/>
            <a:r>
              <a:rPr lang="ru-RU" altLang="ru-RU" smtClean="0">
                <a:latin typeface="Arial" charset="0"/>
                <a:cs typeface="Arial" charset="0"/>
              </a:rPr>
              <a:t>Чистая стена почти отсутствует. Горизонтальные бревна не прерываются только в трех-четырех нижних венцах. Правая и левая избы обычно симметричны. В центральной комнате окно более широкое. Крыши обычно невысокие двускатные или четырехскатные. Часто срубы ставятся на большие плоские камни, чтобы избежать неравномерной осадки </a:t>
            </a:r>
            <a:r>
              <a:rPr lang="ru-RU" altLang="ru-RU" sz="1600" smtClean="0">
                <a:latin typeface="Arial" charset="0"/>
                <a:cs typeface="Arial" charset="0"/>
              </a:rPr>
              <a:t>большого дома с </a:t>
            </a:r>
            <a:r>
              <a:rPr lang="ru-RU" altLang="ru-RU" smtClean="0">
                <a:latin typeface="Arial" charset="0"/>
                <a:cs typeface="Arial" charset="0"/>
              </a:rPr>
              <a:t>несколькими капитальными стенами.</a:t>
            </a:r>
          </a:p>
        </p:txBody>
      </p:sp>
      <p:pic>
        <p:nvPicPr>
          <p:cNvPr id="13316" name="Содержимое 4" descr="Шестистенок"/>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5292725" y="1989138"/>
            <a:ext cx="3563938" cy="2908300"/>
          </a:xfrm>
        </p:spPr>
      </p:pic>
      <p:sp>
        <p:nvSpPr>
          <p:cNvPr id="13317" name="Прямоугольник 6"/>
          <p:cNvSpPr>
            <a:spLocks noChangeArrowheads="1"/>
          </p:cNvSpPr>
          <p:nvPr/>
        </p:nvSpPr>
        <p:spPr bwMode="auto">
          <a:xfrm>
            <a:off x="5076825" y="5845175"/>
            <a:ext cx="39227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400">
                <a:latin typeface="Arial" charset="0"/>
              </a:rPr>
              <a:t>Сайт- «Русская изба. Путешествие в прошлое»  - </a:t>
            </a:r>
          </a:p>
          <a:p>
            <a:pPr eaLnBrk="1" hangingPunct="1">
              <a:spcBef>
                <a:spcPct val="0"/>
              </a:spcBef>
              <a:buFontTx/>
              <a:buNone/>
            </a:pPr>
            <a:r>
              <a:rPr lang="en-US" altLang="ru-RU" sz="1400">
                <a:latin typeface="Arial" charset="0"/>
                <a:hlinkClick r:id="rId4"/>
              </a:rPr>
              <a:t>http://druspace.com/types.html</a:t>
            </a:r>
            <a:r>
              <a:rPr lang="ru-RU" altLang="ru-RU" sz="1400">
                <a:latin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0iD-k1Gs0Vc/T7SS6gTTUXI/AAAAAAAABCs/73qS0q7OFrM/s1600/%D0%9B%D0%B0%D0%B7%D0%B0%D1%80%D0%B5%D0%B2%D1%81%D0%BA%D0%B0%D1%8F+%D1%86%D0%B5%D1%80%D0%BA%D0%BE%D0%B2%D1%8C+%D0%9C%D1%83%D1%80%D0%BE%D0%BC%D1%81%D0%BA%D0%BE%D0%B3%D0%BE+%D0%BC%D0%BE%D0%BD%D0%B0%D1%81%D1%82%D1%8B%D1%80%D1%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765175"/>
            <a:ext cx="463232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971550" y="260350"/>
            <a:ext cx="6192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a:t>.                                           </a:t>
            </a:r>
            <a:endParaRPr lang="ru-RU" altLang="ru-RU" sz="1800"/>
          </a:p>
        </p:txBody>
      </p:sp>
      <p:pic>
        <p:nvPicPr>
          <p:cNvPr id="14340" name="Рисунок 3" descr="Двухскатные крыш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765175"/>
            <a:ext cx="372586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395288" y="5262563"/>
            <a:ext cx="482441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latin typeface="Times New Roman" pitchFamily="18" charset="0"/>
                <a:cs typeface="Times New Roman" pitchFamily="18" charset="0"/>
              </a:rPr>
              <a:t>Двухскатные крыши: А — неравнозначные; Б </a:t>
            </a:r>
            <a:r>
              <a:rPr lang="ru-RU" altLang="ru-RU" sz="1000">
                <a:latin typeface="Times New Roman" pitchFamily="18" charset="0"/>
                <a:cs typeface="Times New Roman" pitchFamily="18" charset="0"/>
              </a:rPr>
              <a:t>— равнозначные; 1 — фронтонный свес; 2 — стропило; 3 — обрешетка;</a:t>
            </a:r>
          </a:p>
          <a:p>
            <a:pPr eaLnBrk="1" hangingPunct="1">
              <a:spcBef>
                <a:spcPct val="0"/>
              </a:spcBef>
              <a:buFontTx/>
              <a:buNone/>
            </a:pPr>
            <a:r>
              <a:rPr lang="ru-RU" altLang="ru-RU" sz="1000">
                <a:latin typeface="Times New Roman" pitchFamily="18" charset="0"/>
                <a:cs typeface="Times New Roman" pitchFamily="18" charset="0"/>
              </a:rPr>
              <a:t> 4 — обшивка, формирующая фронтон; 5 — карнизный свес; 6 — подкос; 7 — гидроизоляция; 8 — пароизоляция; 9 — кровля; 10 — дымовая труба; 11 — навес над балконом мансарды; 12 — ригель; 13 — коньковый брус</a:t>
            </a:r>
          </a:p>
          <a:p>
            <a:pPr eaLnBrk="1" hangingPunct="1">
              <a:spcBef>
                <a:spcPct val="0"/>
              </a:spcBef>
              <a:buFontTx/>
              <a:buNone/>
            </a:pPr>
            <a:endParaRPr lang="ru-RU" altLang="ru-RU" sz="1800"/>
          </a:p>
        </p:txBody>
      </p:sp>
      <p:pic>
        <p:nvPicPr>
          <p:cNvPr id="14342" name="Рисунок 5" descr="http://www.mukhin.ru/stroysovet/framehouse/images/118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500438"/>
            <a:ext cx="36798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Заголовок 7"/>
          <p:cNvSpPr>
            <a:spLocks noGrp="1"/>
          </p:cNvSpPr>
          <p:nvPr>
            <p:ph type="title" idx="4294967295"/>
          </p:nvPr>
        </p:nvSpPr>
        <p:spPr>
          <a:xfrm>
            <a:off x="323850" y="71438"/>
            <a:ext cx="8229600" cy="777875"/>
          </a:xfrm>
        </p:spPr>
        <p:txBody>
          <a:bodyPr/>
          <a:lstStyle/>
          <a:p>
            <a:r>
              <a:rPr lang="ru-RU" altLang="ru-RU" sz="2800" smtClean="0"/>
              <a:t>Виды крыш</a:t>
            </a:r>
          </a:p>
        </p:txBody>
      </p:sp>
      <p:sp>
        <p:nvSpPr>
          <p:cNvPr id="14344" name="Прямоугольник 8"/>
          <p:cNvSpPr>
            <a:spLocks noChangeArrowheads="1"/>
          </p:cNvSpPr>
          <p:nvPr/>
        </p:nvSpPr>
        <p:spPr bwMode="auto">
          <a:xfrm>
            <a:off x="563563" y="6488113"/>
            <a:ext cx="4521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100">
                <a:latin typeface="Arial" charset="0"/>
              </a:rPr>
              <a:t>Сайт «Мир русской избы» - </a:t>
            </a:r>
            <a:r>
              <a:rPr lang="en-US" altLang="ru-RU" sz="1100">
                <a:latin typeface="Arial" charset="0"/>
                <a:hlinkClick r:id="rId6"/>
              </a:rPr>
              <a:t>http://forumn.ru/viewtopic.php?id=13515</a:t>
            </a:r>
            <a:r>
              <a:rPr lang="ru-RU" altLang="ru-RU" sz="1100">
                <a:latin typeface="Arial"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Русская изба: ковчег среди лес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1268413"/>
            <a:ext cx="49339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Традиционный быт в русском доме">
            <a:hlinkClick r:id="rId4" tooltip="Оригинальный размер изображения"/>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292600"/>
            <a:ext cx="36306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http://content.foto.mail.ru/mail/yu.ra/_blogs/i-133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535113"/>
            <a:ext cx="3484563"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Прямоугольник 6"/>
          <p:cNvSpPr>
            <a:spLocks noChangeArrowheads="1"/>
          </p:cNvSpPr>
          <p:nvPr/>
        </p:nvSpPr>
        <p:spPr bwMode="auto">
          <a:xfrm>
            <a:off x="4067175" y="6211888"/>
            <a:ext cx="4572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100">
                <a:latin typeface="Arial" charset="0"/>
              </a:rPr>
              <a:t>Сайт «Мир русской избы»-</a:t>
            </a:r>
          </a:p>
          <a:p>
            <a:pPr eaLnBrk="1" hangingPunct="1">
              <a:spcBef>
                <a:spcPct val="0"/>
              </a:spcBef>
              <a:buFontTx/>
              <a:buNone/>
            </a:pPr>
            <a:r>
              <a:rPr lang="en-US" altLang="ru-RU" sz="1100">
                <a:latin typeface="Arial" charset="0"/>
                <a:hlinkClick r:id="rId7"/>
              </a:rPr>
              <a:t>http://forumn.ru/viewtopic.php?id=13515</a:t>
            </a:r>
            <a:r>
              <a:rPr lang="ru-RU" altLang="ru-RU" sz="1100">
                <a:latin typeface="Arial" charset="0"/>
              </a:rPr>
              <a:t>      </a:t>
            </a:r>
          </a:p>
        </p:txBody>
      </p:sp>
      <p:sp>
        <p:nvSpPr>
          <p:cNvPr id="15366" name="Заголовок 7"/>
          <p:cNvSpPr>
            <a:spLocks noGrp="1"/>
          </p:cNvSpPr>
          <p:nvPr>
            <p:ph type="title" idx="4294967295"/>
          </p:nvPr>
        </p:nvSpPr>
        <p:spPr>
          <a:xfrm>
            <a:off x="914400" y="260350"/>
            <a:ext cx="7689850" cy="1223963"/>
          </a:xfrm>
        </p:spPr>
        <p:txBody>
          <a:bodyPr/>
          <a:lstStyle/>
          <a:p>
            <a:r>
              <a:rPr lang="ru-RU" altLang="ru-RU" sz="2800" smtClean="0"/>
              <a:t>Русская изба простого крестьянина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geoid.ru/static/user/photos/thumbs3/749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511333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Прямоугольник 2"/>
          <p:cNvSpPr>
            <a:spLocks noChangeArrowheads="1"/>
          </p:cNvSpPr>
          <p:nvPr/>
        </p:nvSpPr>
        <p:spPr bwMode="auto">
          <a:xfrm>
            <a:off x="5435600" y="115888"/>
            <a:ext cx="3457575"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solidFill>
                  <a:srgbClr val="000000"/>
                </a:solidFill>
                <a:latin typeface="Times New Roman" pitchFamily="18" charset="0"/>
                <a:cs typeface="Times New Roman" pitchFamily="18" charset="0"/>
              </a:rPr>
              <a:t> Самым известным и ярким из подобных построек является царский дворец в селе Коломенском, относящийся к архитектуре 17 в. </a:t>
            </a:r>
          </a:p>
          <a:p>
            <a:pPr eaLnBrk="1" hangingPunct="1">
              <a:spcBef>
                <a:spcPct val="0"/>
              </a:spcBef>
              <a:buFontTx/>
              <a:buNone/>
            </a:pPr>
            <a:r>
              <a:rPr lang="ru-RU" altLang="ru-RU" sz="1200">
                <a:solidFill>
                  <a:srgbClr val="000000"/>
                </a:solidFill>
                <a:latin typeface="Times New Roman" pitchFamily="18" charset="0"/>
                <a:cs typeface="Times New Roman" pitchFamily="18" charset="0"/>
              </a:rPr>
              <a:t>Он был построен в 1667-1668 гг. С.Петровым и И.Михайловым, и частично перестроен в 1681 г. С.Дементьевым (разобран за ветхостью в 1768 г.). </a:t>
            </a:r>
          </a:p>
          <a:p>
            <a:pPr eaLnBrk="1" hangingPunct="1">
              <a:spcBef>
                <a:spcPct val="0"/>
              </a:spcBef>
              <a:buFontTx/>
              <a:buNone/>
            </a:pPr>
            <a:r>
              <a:rPr lang="ru-RU" altLang="ru-RU" sz="1200">
                <a:solidFill>
                  <a:srgbClr val="000000"/>
                </a:solidFill>
                <a:latin typeface="Times New Roman" pitchFamily="18" charset="0"/>
                <a:cs typeface="Times New Roman" pitchFamily="18" charset="0"/>
              </a:rPr>
              <a:t>Дворец имел 270 комнат и состоял из 7 связанных переходами хором - для царя, царицы, царевича и 4 царевен. Поставленные на подклет хоромы имели 2 и 3 этажа, при этом верхний каркасный этаж служил летним помещением.</a:t>
            </a:r>
          </a:p>
          <a:p>
            <a:pPr eaLnBrk="1" hangingPunct="1">
              <a:spcBef>
                <a:spcPct val="0"/>
              </a:spcBef>
              <a:buFontTx/>
              <a:buNone/>
            </a:pPr>
            <a:r>
              <a:rPr lang="ru-RU" altLang="ru-RU" sz="1200">
                <a:solidFill>
                  <a:srgbClr val="000000"/>
                </a:solidFill>
                <a:latin typeface="Times New Roman" pitchFamily="18" charset="0"/>
                <a:cs typeface="Times New Roman" pitchFamily="18" charset="0"/>
              </a:rPr>
              <a:t> Хоромы царя были трёхчастные - сени с крыльцом делили их на жилую и парадную половины, остальные хоромы были попроще.</a:t>
            </a:r>
          </a:p>
          <a:p>
            <a:pPr eaLnBrk="1" hangingPunct="1">
              <a:spcBef>
                <a:spcPct val="0"/>
              </a:spcBef>
              <a:buFontTx/>
              <a:buNone/>
            </a:pPr>
            <a:r>
              <a:rPr lang="ru-RU" altLang="ru-RU" sz="1200">
                <a:solidFill>
                  <a:srgbClr val="000000"/>
                </a:solidFill>
                <a:latin typeface="Times New Roman" pitchFamily="18" charset="0"/>
                <a:cs typeface="Times New Roman" pitchFamily="18" charset="0"/>
              </a:rPr>
              <a:t> Дворец окружала каменная ограда, поэтому он был виден только по частям, что создавало ряд сменяющихся картин.</a:t>
            </a:r>
          </a:p>
          <a:p>
            <a:pPr eaLnBrk="1" hangingPunct="1">
              <a:spcBef>
                <a:spcPct val="0"/>
              </a:spcBef>
              <a:buFontTx/>
              <a:buNone/>
            </a:pPr>
            <a:r>
              <a:rPr lang="ru-RU" altLang="ru-RU" sz="1200">
                <a:solidFill>
                  <a:srgbClr val="000000"/>
                </a:solidFill>
                <a:latin typeface="Times New Roman" pitchFamily="18" charset="0"/>
                <a:cs typeface="Times New Roman" pitchFamily="18" charset="0"/>
              </a:rPr>
              <a:t> Фасады хором были обшиты тёсом, в подражание каменным стенам</a:t>
            </a:r>
          </a:p>
          <a:p>
            <a:pPr eaLnBrk="1" hangingPunct="1">
              <a:spcBef>
                <a:spcPct val="0"/>
              </a:spcBef>
              <a:buFontTx/>
              <a:buNone/>
            </a:pPr>
            <a:r>
              <a:rPr lang="ru-RU" altLang="ru-RU" sz="1200">
                <a:solidFill>
                  <a:srgbClr val="000000"/>
                </a:solidFill>
                <a:latin typeface="Times New Roman" pitchFamily="18" charset="0"/>
                <a:cs typeface="Times New Roman" pitchFamily="18" charset="0"/>
              </a:rPr>
              <a:t>. Нарядность дворца усиливалась применением раскрашенной объёмной деревянной резьбы - окна 2 этажа имели наличники с разорванными фронтончиками, широко применены резные галереи и детали дверей, крыши разнообразных форм. </a:t>
            </a:r>
          </a:p>
          <a:p>
            <a:pPr eaLnBrk="1" hangingPunct="1">
              <a:spcBef>
                <a:spcPct val="0"/>
              </a:spcBef>
              <a:buFontTx/>
              <a:buNone/>
            </a:pPr>
            <a:r>
              <a:rPr lang="ru-RU" altLang="ru-RU" sz="1200">
                <a:solidFill>
                  <a:srgbClr val="000000"/>
                </a:solidFill>
                <a:latin typeface="Times New Roman" pitchFamily="18" charset="0"/>
                <a:cs typeface="Times New Roman" pitchFamily="18" charset="0"/>
              </a:rPr>
              <a:t>Деревянная резьба дворца в Коломенском - результат творчества белорусских мастеров, работавших во 2/половине 17 в. у русского царя Алексея Михайловича, она является непревзойдённым образцом деревянной барочной архитектурной резьбы. </a:t>
            </a:r>
          </a:p>
          <a:p>
            <a:pPr eaLnBrk="1" hangingPunct="1">
              <a:spcBef>
                <a:spcPct val="0"/>
              </a:spcBef>
              <a:buFontTx/>
              <a:buNone/>
            </a:pPr>
            <a:r>
              <a:rPr lang="ru-RU" altLang="ru-RU" sz="1200">
                <a:solidFill>
                  <a:srgbClr val="000000"/>
                </a:solidFill>
                <a:latin typeface="Times New Roman" pitchFamily="18" charset="0"/>
                <a:cs typeface="Times New Roman" pitchFamily="18" charset="0"/>
              </a:rPr>
              <a:t>(КАК СКАЗАЛ С.ПОЛОЦКИЙ - 8 ЧУДО СВЕТА).  </a:t>
            </a:r>
          </a:p>
          <a:p>
            <a:pPr eaLnBrk="1" hangingPunct="1">
              <a:spcBef>
                <a:spcPct val="0"/>
              </a:spcBef>
              <a:buFontTx/>
              <a:buNone/>
            </a:pPr>
            <a:r>
              <a:rPr lang="ru-RU" altLang="ru-RU" sz="1200">
                <a:solidFill>
                  <a:srgbClr val="000000"/>
                </a:solidFill>
                <a:latin typeface="Times New Roman" pitchFamily="18" charset="0"/>
                <a:cs typeface="Times New Roman" pitchFamily="18" charset="0"/>
              </a:rPr>
              <a:t> </a:t>
            </a:r>
            <a:endParaRPr lang="ru-RU" altLang="ru-RU" sz="1200">
              <a:latin typeface="Times New Roman" pitchFamily="18" charset="0"/>
              <a:cs typeface="Times New Roman" pitchFamily="18" charset="0"/>
            </a:endParaRPr>
          </a:p>
        </p:txBody>
      </p:sp>
      <p:sp>
        <p:nvSpPr>
          <p:cNvPr id="16388" name="TextBox 4"/>
          <p:cNvSpPr txBox="1">
            <a:spLocks noChangeArrowheads="1"/>
          </p:cNvSpPr>
          <p:nvPr/>
        </p:nvSpPr>
        <p:spPr bwMode="auto">
          <a:xfrm>
            <a:off x="395288" y="620713"/>
            <a:ext cx="5113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u="sng">
                <a:solidFill>
                  <a:srgbClr val="000000"/>
                </a:solidFill>
                <a:latin typeface="Times New Roman" pitchFamily="18" charset="0"/>
                <a:cs typeface="Times New Roman" pitchFamily="18" charset="0"/>
              </a:rPr>
              <a:t>Царский дворец в селе Коломенском, </a:t>
            </a:r>
          </a:p>
          <a:p>
            <a:pPr eaLnBrk="1" hangingPunct="1">
              <a:spcBef>
                <a:spcPct val="0"/>
              </a:spcBef>
              <a:buFontTx/>
              <a:buNone/>
            </a:pPr>
            <a:r>
              <a:rPr lang="ru-RU" altLang="ru-RU" sz="1800" u="sng">
                <a:solidFill>
                  <a:srgbClr val="000000"/>
                </a:solidFill>
                <a:latin typeface="Times New Roman" pitchFamily="18" charset="0"/>
                <a:cs typeface="Times New Roman" pitchFamily="18" charset="0"/>
              </a:rPr>
              <a:t>относящийся к архитектуре 17 в.</a:t>
            </a:r>
          </a:p>
          <a:p>
            <a:pPr eaLnBrk="1" hangingPunct="1">
              <a:spcBef>
                <a:spcPct val="0"/>
              </a:spcBef>
              <a:buFontTx/>
              <a:buNone/>
            </a:pPr>
            <a:endParaRPr lang="ru-RU" altLang="ru-RU" sz="1800" u="sng">
              <a:solidFill>
                <a:srgbClr val="000000"/>
              </a:solidFill>
              <a:latin typeface="Times New Roman" pitchFamily="18" charset="0"/>
              <a:cs typeface="Times New Roman" pitchFamily="18" charset="0"/>
            </a:endParaRPr>
          </a:p>
          <a:p>
            <a:pPr eaLnBrk="1" hangingPunct="1">
              <a:spcBef>
                <a:spcPct val="0"/>
              </a:spcBef>
              <a:buFontTx/>
              <a:buNone/>
            </a:pPr>
            <a:endParaRPr lang="ru-RU" altLang="ru-RU" sz="1800">
              <a:latin typeface="Times New Roman" pitchFamily="18" charset="0"/>
              <a:cs typeface="Times New Roman" pitchFamily="18" charset="0"/>
            </a:endParaRPr>
          </a:p>
        </p:txBody>
      </p:sp>
      <p:sp>
        <p:nvSpPr>
          <p:cNvPr id="16389" name="Заголовок 4"/>
          <p:cNvSpPr>
            <a:spLocks noGrp="1"/>
          </p:cNvSpPr>
          <p:nvPr>
            <p:ph type="title" idx="4294967295"/>
          </p:nvPr>
        </p:nvSpPr>
        <p:spPr>
          <a:xfrm>
            <a:off x="1763713" y="188913"/>
            <a:ext cx="5267325" cy="576262"/>
          </a:xfrm>
        </p:spPr>
        <p:txBody>
          <a:bodyPr/>
          <a:lstStyle/>
          <a:p>
            <a:r>
              <a:rPr lang="ru-RU" altLang="ru-RU" sz="2800" smtClean="0"/>
              <a:t>Хоромы</a:t>
            </a:r>
          </a:p>
        </p:txBody>
      </p:sp>
      <p:sp>
        <p:nvSpPr>
          <p:cNvPr id="16390" name="Прямоугольник 5"/>
          <p:cNvSpPr>
            <a:spLocks noChangeArrowheads="1"/>
          </p:cNvSpPr>
          <p:nvPr/>
        </p:nvSpPr>
        <p:spPr bwMode="auto">
          <a:xfrm>
            <a:off x="0" y="6396038"/>
            <a:ext cx="594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000">
                <a:latin typeface="Arial" charset="0"/>
              </a:rPr>
              <a:t> Сайт- «Историческая библиотека».Царский дворец  в Коломенском. </a:t>
            </a:r>
            <a:r>
              <a:rPr lang="en-US" altLang="ru-RU" sz="1000">
                <a:latin typeface="Arial" charset="0"/>
                <a:hlinkClick r:id="rId4"/>
              </a:rPr>
              <a:t>http://historylib.org/historybooks/Nadezhda-Ionina_100-velikikh-dvortsov-mira/64</a:t>
            </a:r>
            <a:r>
              <a:rPr lang="ru-RU" altLang="ru-RU" sz="1000">
                <a:latin typeface="Arial" charset="0"/>
              </a:rPr>
              <a:t> </a:t>
            </a:r>
          </a:p>
        </p:txBody>
      </p:sp>
      <p:sp>
        <p:nvSpPr>
          <p:cNvPr id="7" name="Прямоугольник 6"/>
          <p:cNvSpPr/>
          <p:nvPr/>
        </p:nvSpPr>
        <p:spPr>
          <a:xfrm>
            <a:off x="468313" y="1412875"/>
            <a:ext cx="4895850" cy="646113"/>
          </a:xfrm>
          <a:prstGeom prst="rect">
            <a:avLst/>
          </a:prstGeom>
        </p:spPr>
        <p:txBody>
          <a:bodyPr>
            <a:spAutoFit/>
          </a:bodyPr>
          <a:lstStyle/>
          <a:p>
            <a:pPr>
              <a:defRPr/>
            </a:pPr>
            <a:r>
              <a:rPr lang="ru-RU" sz="1200" dirty="0">
                <a:solidFill>
                  <a:schemeClr val="tx1">
                    <a:lumMod val="95000"/>
                    <a:lumOff val="5000"/>
                  </a:schemeClr>
                </a:solidFill>
                <a:latin typeface="Times New Roman" pitchFamily="18" charset="0"/>
                <a:cs typeface="Times New Roman" pitchFamily="18" charset="0"/>
              </a:rPr>
              <a:t>Хоромы — в старину на Руси называлось вообще более или менее обширное деревянное жилое строение, со всеми его частями («хороминами»). Каменные строения назывались палатами.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печь - центральное место в русской изб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098550"/>
            <a:ext cx="5400675"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Рисунок 7" descr="http://www.interior.com.ua/images/izb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508000"/>
            <a:ext cx="32004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8"/>
          <p:cNvSpPr txBox="1">
            <a:spLocks noChangeArrowheads="1"/>
          </p:cNvSpPr>
          <p:nvPr/>
        </p:nvSpPr>
        <p:spPr bwMode="auto">
          <a:xfrm>
            <a:off x="5759450" y="4149725"/>
            <a:ext cx="3276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1 - подпечье; 2 - корзина;</a:t>
            </a:r>
          </a:p>
          <a:p>
            <a:pPr eaLnBrk="1" hangingPunct="1">
              <a:spcBef>
                <a:spcPct val="0"/>
              </a:spcBef>
              <a:buFontTx/>
              <a:buNone/>
            </a:pPr>
            <a:r>
              <a:rPr lang="ru-RU" altLang="ru-RU" sz="1800"/>
              <a:t>3 - печной столб; шесточница;</a:t>
            </a:r>
          </a:p>
          <a:p>
            <a:pPr eaLnBrk="1" hangingPunct="1">
              <a:spcBef>
                <a:spcPct val="0"/>
              </a:spcBef>
              <a:buFontTx/>
              <a:buNone/>
            </a:pPr>
            <a:r>
              <a:rPr lang="ru-RU" altLang="ru-RU" sz="1800"/>
              <a:t>5 - шесток; 6 - устье печи;</a:t>
            </a:r>
          </a:p>
          <a:p>
            <a:pPr eaLnBrk="1" hangingPunct="1">
              <a:spcBef>
                <a:spcPct val="0"/>
              </a:spcBef>
              <a:buFontTx/>
              <a:buNone/>
            </a:pPr>
            <a:r>
              <a:rPr lang="ru-RU" altLang="ru-RU" sz="1800"/>
              <a:t>7 - чело; 8 - жарток;</a:t>
            </a:r>
          </a:p>
          <a:p>
            <a:pPr eaLnBrk="1" hangingPunct="1">
              <a:spcBef>
                <a:spcPct val="0"/>
              </a:spcBef>
              <a:buFontTx/>
              <a:buNone/>
            </a:pPr>
            <a:r>
              <a:rPr lang="ru-RU" altLang="ru-RU" sz="1800"/>
              <a:t>9 - коник; 10 - печурки;</a:t>
            </a:r>
          </a:p>
          <a:p>
            <a:pPr eaLnBrk="1" hangingPunct="1">
              <a:spcBef>
                <a:spcPct val="0"/>
              </a:spcBef>
              <a:buFontTx/>
              <a:buNone/>
            </a:pPr>
            <a:r>
              <a:rPr lang="ru-RU" altLang="ru-RU" sz="1800"/>
              <a:t>11 - воронцы; 12 - матица.</a:t>
            </a:r>
          </a:p>
          <a:p>
            <a:pPr eaLnBrk="1" hangingPunct="1">
              <a:spcBef>
                <a:spcPct val="0"/>
              </a:spcBef>
              <a:buFontTx/>
              <a:buNone/>
            </a:pPr>
            <a:endParaRPr lang="ru-RU" altLang="ru-RU" sz="1800"/>
          </a:p>
        </p:txBody>
      </p:sp>
      <p:sp>
        <p:nvSpPr>
          <p:cNvPr id="17413" name="Заголовок 5"/>
          <p:cNvSpPr>
            <a:spLocks noGrp="1"/>
          </p:cNvSpPr>
          <p:nvPr>
            <p:ph type="title" idx="4294967295"/>
          </p:nvPr>
        </p:nvSpPr>
        <p:spPr>
          <a:xfrm>
            <a:off x="352425" y="153988"/>
            <a:ext cx="5194300" cy="706437"/>
          </a:xfrm>
        </p:spPr>
        <p:txBody>
          <a:bodyPr/>
          <a:lstStyle/>
          <a:p>
            <a:r>
              <a:rPr lang="ru-RU" altLang="ru-RU" sz="2800" smtClean="0"/>
              <a:t>Интерьер русской избы.</a:t>
            </a:r>
            <a:br>
              <a:rPr lang="ru-RU" altLang="ru-RU" sz="2800" smtClean="0"/>
            </a:br>
            <a:r>
              <a:rPr lang="ru-RU" altLang="ru-RU" sz="2800" smtClean="0"/>
              <a:t> Печь</a:t>
            </a:r>
            <a:endParaRPr lang="ru-RU" altLang="ru-RU" smtClean="0"/>
          </a:p>
        </p:txBody>
      </p:sp>
      <p:sp>
        <p:nvSpPr>
          <p:cNvPr id="17414" name="Прямоугольник 6"/>
          <p:cNvSpPr>
            <a:spLocks noChangeArrowheads="1"/>
          </p:cNvSpPr>
          <p:nvPr/>
        </p:nvSpPr>
        <p:spPr bwMode="auto">
          <a:xfrm>
            <a:off x="539750" y="6415088"/>
            <a:ext cx="8496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Arial" charset="0"/>
              </a:rPr>
              <a:t>Сайт- «Изба, терем, усадьба. Интерьер старинного русского стиля» - </a:t>
            </a:r>
            <a:r>
              <a:rPr lang="en-US" altLang="ru-RU" sz="1200">
                <a:latin typeface="Arial" charset="0"/>
                <a:hlinkClick r:id="rId5"/>
              </a:rPr>
              <a:t>http://ideas.vdolevke.ru/posts/9526/</a:t>
            </a:r>
            <a:r>
              <a:rPr lang="ru-RU" altLang="ru-RU" sz="1200">
                <a:latin typeface="Arial"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rudocs.exdat.com/pars_docs/tw_refs/266/265090/265090_html_m52a915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87400"/>
            <a:ext cx="78486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Заголовок 3"/>
          <p:cNvSpPr>
            <a:spLocks noGrp="1"/>
          </p:cNvSpPr>
          <p:nvPr>
            <p:ph type="title" idx="4294967295"/>
          </p:nvPr>
        </p:nvSpPr>
        <p:spPr>
          <a:xfrm>
            <a:off x="323850" y="188913"/>
            <a:ext cx="8229600" cy="490537"/>
          </a:xfrm>
        </p:spPr>
        <p:txBody>
          <a:bodyPr/>
          <a:lstStyle/>
          <a:p>
            <a:r>
              <a:rPr lang="ru-RU" altLang="ru-RU" sz="2800" smtClean="0"/>
              <a:t>Русская печь с лежанкой</a:t>
            </a:r>
          </a:p>
        </p:txBody>
      </p:sp>
      <p:sp>
        <p:nvSpPr>
          <p:cNvPr id="18436" name="Прямоугольник 4"/>
          <p:cNvSpPr>
            <a:spLocks noChangeArrowheads="1"/>
          </p:cNvSpPr>
          <p:nvPr/>
        </p:nvSpPr>
        <p:spPr bwMode="auto">
          <a:xfrm>
            <a:off x="4356100" y="6148388"/>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Arial" charset="0"/>
              </a:rPr>
              <a:t>Сайт- «Изба, терем, усадьба. Интерьер старинного русского стиля» -  </a:t>
            </a:r>
            <a:r>
              <a:rPr lang="en-US" altLang="ru-RU" sz="1200">
                <a:latin typeface="Arial" charset="0"/>
                <a:hlinkClick r:id="rId4"/>
              </a:rPr>
              <a:t>http://ideas.vdolevke.ru/posts/9526/</a:t>
            </a:r>
            <a:r>
              <a:rPr lang="ru-RU" altLang="ru-RU" sz="1200">
                <a:latin typeface="Arial"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servimg.com/u/f49/11/89/61/61/ecaa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92150"/>
            <a:ext cx="7850187"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Заголовок 3"/>
          <p:cNvSpPr>
            <a:spLocks noGrp="1"/>
          </p:cNvSpPr>
          <p:nvPr>
            <p:ph type="title" idx="4294967295"/>
          </p:nvPr>
        </p:nvSpPr>
        <p:spPr>
          <a:xfrm>
            <a:off x="395288" y="260350"/>
            <a:ext cx="8229600" cy="419100"/>
          </a:xfrm>
        </p:spPr>
        <p:txBody>
          <a:bodyPr/>
          <a:lstStyle/>
          <a:p>
            <a:r>
              <a:rPr lang="ru-RU" altLang="ru-RU" sz="2800" smtClean="0"/>
              <a:t>Горница</a:t>
            </a:r>
          </a:p>
        </p:txBody>
      </p:sp>
      <p:sp>
        <p:nvSpPr>
          <p:cNvPr id="19460" name="Прямоугольник 4"/>
          <p:cNvSpPr>
            <a:spLocks noChangeArrowheads="1"/>
          </p:cNvSpPr>
          <p:nvPr/>
        </p:nvSpPr>
        <p:spPr bwMode="auto">
          <a:xfrm>
            <a:off x="4284663" y="63960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Times New Roman" pitchFamily="18" charset="0"/>
                <a:cs typeface="Times New Roman" pitchFamily="18" charset="0"/>
              </a:rPr>
              <a:t>Сайт- «Изба, терем, усадьба. Интерьер старинного русского стиля»</a:t>
            </a:r>
          </a:p>
          <a:p>
            <a:pPr eaLnBrk="1" hangingPunct="1">
              <a:spcBef>
                <a:spcPct val="0"/>
              </a:spcBef>
              <a:buFontTx/>
              <a:buNone/>
            </a:pPr>
            <a:r>
              <a:rPr lang="en-US" altLang="ru-RU" sz="1200">
                <a:latin typeface="Times New Roman" pitchFamily="18" charset="0"/>
                <a:cs typeface="Times New Roman" pitchFamily="18" charset="0"/>
                <a:hlinkClick r:id="rId4"/>
              </a:rPr>
              <a:t>http://ideas.vdolevke.ru/posts/9526/</a:t>
            </a:r>
            <a:r>
              <a:rPr lang="ru-RU" altLang="ru-RU" sz="12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50825" y="260350"/>
            <a:ext cx="86423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ru-RU" altLang="ru-RU" sz="2000"/>
          </a:p>
          <a:p>
            <a:pPr eaLnBrk="1" hangingPunct="1">
              <a:spcBef>
                <a:spcPct val="0"/>
              </a:spcBef>
              <a:buFontTx/>
              <a:buNone/>
            </a:pPr>
            <a:r>
              <a:rPr lang="ru-RU" altLang="ru-RU" sz="1800"/>
              <a:t>Это была одновременно и гостиная, и столовая, а иногда и спальня. В горнице по диагонали от печи устраивали красный угол – часть дома, где устанавливались иконы.</a:t>
            </a:r>
            <a:br>
              <a:rPr lang="ru-RU" altLang="ru-RU" sz="1800"/>
            </a:br>
            <a:r>
              <a:rPr lang="ru-RU" altLang="ru-RU" sz="1800"/>
              <a:t>Возле красного угла обычно стоял стол, а в самом углу на божнице располагались иконы и лампада. Широкие лавки возле стола были, как правило, стационарные, вмонтированные в стену. На них не только сидели, но и спали. Если нужно было дополнительное место, к столу приставляли скамьи. Обеденный стол, кстати, тоже был стационарным.</a:t>
            </a:r>
            <a:br>
              <a:rPr lang="ru-RU" altLang="ru-RU" sz="1800"/>
            </a:br>
            <a:endParaRPr lang="ru-RU" altLang="ru-RU" sz="1800"/>
          </a:p>
        </p:txBody>
      </p:sp>
      <p:pic>
        <p:nvPicPr>
          <p:cNvPr id="20483" name="Picture 2" descr="http://photos.lifeisphoto.ru/22/0/223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636838"/>
            <a:ext cx="729138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Заголовок 3"/>
          <p:cNvSpPr>
            <a:spLocks noGrp="1"/>
          </p:cNvSpPr>
          <p:nvPr>
            <p:ph type="title" idx="4294967295"/>
          </p:nvPr>
        </p:nvSpPr>
        <p:spPr>
          <a:xfrm>
            <a:off x="457200" y="260350"/>
            <a:ext cx="8229600" cy="431800"/>
          </a:xfrm>
        </p:spPr>
        <p:txBody>
          <a:bodyPr/>
          <a:lstStyle/>
          <a:p>
            <a:r>
              <a:rPr lang="ru-RU" altLang="ru-RU" sz="2800" smtClean="0">
                <a:latin typeface="Arial" charset="0"/>
                <a:cs typeface="Arial" charset="0"/>
              </a:rPr>
              <a:t>Горница в большом доме</a:t>
            </a:r>
            <a:r>
              <a:rPr lang="ru-RU" altLang="ru-RU" sz="2800" smtClean="0">
                <a:latin typeface="Times New Roman" pitchFamily="18" charset="0"/>
                <a:cs typeface="Times New Roman" pitchFamily="18" charset="0"/>
              </a:rPr>
              <a:t/>
            </a:r>
            <a:br>
              <a:rPr lang="ru-RU" altLang="ru-RU" sz="2800" smtClean="0">
                <a:latin typeface="Times New Roman" pitchFamily="18" charset="0"/>
                <a:cs typeface="Times New Roman" pitchFamily="18" charset="0"/>
              </a:rPr>
            </a:br>
            <a:endParaRPr lang="ru-RU" altLang="ru-RU" sz="2800" smtClean="0">
              <a:latin typeface="Times New Roman" pitchFamily="18" charset="0"/>
              <a:cs typeface="Times New Roman" pitchFamily="18" charset="0"/>
            </a:endParaRPr>
          </a:p>
        </p:txBody>
      </p:sp>
      <p:sp>
        <p:nvSpPr>
          <p:cNvPr id="20485" name="Прямоугольник 4"/>
          <p:cNvSpPr>
            <a:spLocks noChangeArrowheads="1"/>
          </p:cNvSpPr>
          <p:nvPr/>
        </p:nvSpPr>
        <p:spPr bwMode="auto">
          <a:xfrm>
            <a:off x="2484438" y="6396038"/>
            <a:ext cx="6515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Arial" charset="0"/>
              </a:rPr>
              <a:t>Сайт- «Изба, терем, усадьба. Интерьер старинного русского стиля» - </a:t>
            </a:r>
            <a:r>
              <a:rPr lang="en-US" altLang="ru-RU" sz="1200">
                <a:latin typeface="Arial" charset="0"/>
                <a:hlinkClick r:id="rId4"/>
              </a:rPr>
              <a:t>http://ideas.vdolevke.ru/posts/9526/</a:t>
            </a:r>
            <a:r>
              <a:rPr lang="ru-RU" altLang="ru-RU" sz="1200">
                <a:latin typeface="Arial"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685800" y="333375"/>
            <a:ext cx="7772400" cy="935038"/>
          </a:xfrm>
        </p:spPr>
        <p:txBody>
          <a:bodyPr/>
          <a:lstStyle/>
          <a:p>
            <a:pPr eaLnBrk="1" hangingPunct="1"/>
            <a:r>
              <a:rPr lang="ru-RU" altLang="ru-RU" smtClean="0"/>
              <a:t>Русская деревня</a:t>
            </a: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dirty="0"/>
          </a:p>
        </p:txBody>
      </p:sp>
      <p:pic>
        <p:nvPicPr>
          <p:cNvPr id="3076" name="Picture 2" descr="Русская изб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268413"/>
            <a:ext cx="77057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63563" y="3860800"/>
            <a:ext cx="82089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ndParaRPr>
          </a:p>
          <a:p>
            <a:pPr eaLnBrk="1" hangingPunct="1">
              <a:spcBef>
                <a:spcPct val="0"/>
              </a:spcBef>
              <a:buFontTx/>
              <a:buNone/>
            </a:pPr>
            <a:endParaRPr lang="ru-RU" altLang="ru-RU" sz="1800">
              <a:latin typeface="Arial" charset="0"/>
            </a:endParaRPr>
          </a:p>
          <a:p>
            <a:pPr eaLnBrk="1" hangingPunct="1">
              <a:spcBef>
                <a:spcPct val="0"/>
              </a:spcBef>
              <a:buFontTx/>
              <a:buNone/>
            </a:pPr>
            <a:r>
              <a:rPr lang="ru-RU" altLang="ru-RU" sz="1800">
                <a:latin typeface="Arial" charset="0"/>
              </a:rPr>
              <a:t> Светлица – горница с красными окнами. Окон в светлице было больше, чем в горнице.</a:t>
            </a:r>
          </a:p>
          <a:p>
            <a:pPr eaLnBrk="1" hangingPunct="1">
              <a:spcBef>
                <a:spcPct val="0"/>
              </a:spcBef>
              <a:buFontTx/>
              <a:buNone/>
            </a:pPr>
            <a:r>
              <a:rPr lang="ru-RU" altLang="ru-RU" sz="1800">
                <a:latin typeface="Arial" charset="0"/>
              </a:rPr>
              <a:t> Светлица – самая светлая, освещённая комната жилища. Окна в светлице прорубались во всех четырёх стенах, или в трёх. В горнице окна устраивались в одной, или двух стенах.</a:t>
            </a:r>
          </a:p>
        </p:txBody>
      </p:sp>
      <p:sp>
        <p:nvSpPr>
          <p:cNvPr id="21507" name="Заголовок 4"/>
          <p:cNvSpPr>
            <a:spLocks noGrp="1"/>
          </p:cNvSpPr>
          <p:nvPr>
            <p:ph type="title" idx="4294967295"/>
          </p:nvPr>
        </p:nvSpPr>
        <p:spPr>
          <a:xfrm>
            <a:off x="457200" y="274638"/>
            <a:ext cx="8229600" cy="346075"/>
          </a:xfrm>
        </p:spPr>
        <p:txBody>
          <a:bodyPr/>
          <a:lstStyle/>
          <a:p>
            <a:r>
              <a:rPr lang="ru-RU" altLang="ru-RU" sz="2800" smtClean="0">
                <a:latin typeface="Arial" charset="0"/>
                <a:cs typeface="Arial" charset="0"/>
              </a:rPr>
              <a:t>Светлица</a:t>
            </a:r>
          </a:p>
        </p:txBody>
      </p:sp>
      <p:pic>
        <p:nvPicPr>
          <p:cNvPr id="21508" name="Picture 6" descr="http://trassa.narod.ru/moscow/varvarka/r002-03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704850"/>
            <a:ext cx="6624637"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Прямоугольник 5"/>
          <p:cNvSpPr>
            <a:spLocks noChangeArrowheads="1"/>
          </p:cNvSpPr>
          <p:nvPr/>
        </p:nvSpPr>
        <p:spPr bwMode="auto">
          <a:xfrm>
            <a:off x="511175" y="6345238"/>
            <a:ext cx="6872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400">
                <a:latin typeface="Arial" charset="0"/>
              </a:rPr>
              <a:t>Путешествия и автотуризм - </a:t>
            </a:r>
            <a:r>
              <a:rPr lang="en-US" altLang="ru-RU" sz="1400">
                <a:latin typeface="Arial" charset="0"/>
                <a:hlinkClick r:id="rId5"/>
              </a:rPr>
              <a:t>http://trassa.narod.ru/moscow/varvarka/r002-033.jpg</a:t>
            </a:r>
            <a:r>
              <a:rPr lang="ru-RU" altLang="ru-RU" sz="1400">
                <a:latin typeface="Arial" charset="0"/>
              </a:rPr>
              <a:t> </a:t>
            </a:r>
          </a:p>
        </p:txBody>
      </p:sp>
      <p:sp>
        <p:nvSpPr>
          <p:cNvPr id="21510" name="Прямоугольник 7"/>
          <p:cNvSpPr>
            <a:spLocks noChangeArrowheads="1"/>
          </p:cNvSpPr>
          <p:nvPr/>
        </p:nvSpPr>
        <p:spPr bwMode="auto">
          <a:xfrm>
            <a:off x="511175" y="6007100"/>
            <a:ext cx="5681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400">
                <a:latin typeface="Arial" charset="0"/>
              </a:rPr>
              <a:t>Сайт- Терем-Град -  </a:t>
            </a:r>
            <a:r>
              <a:rPr lang="en-US" altLang="ru-RU" sz="1400">
                <a:latin typeface="Arial" charset="0"/>
                <a:hlinkClick r:id="rId6"/>
              </a:rPr>
              <a:t>http://teremgrad.ru/</a:t>
            </a:r>
            <a:r>
              <a:rPr lang="ru-RU" altLang="ru-RU" sz="1400">
                <a:latin typeface="Arial"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3.otzovik.com/2011/03/12/59038/img/3027015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781300"/>
            <a:ext cx="489585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http://stat21.privet.ru/lr/0c10fc66355e7035fe4b5b13a305eae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04813"/>
            <a:ext cx="54673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Прямоугольник 5"/>
          <p:cNvSpPr>
            <a:spLocks noChangeArrowheads="1"/>
          </p:cNvSpPr>
          <p:nvPr/>
        </p:nvSpPr>
        <p:spPr bwMode="auto">
          <a:xfrm>
            <a:off x="5435600" y="5157788"/>
            <a:ext cx="367188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Arial" charset="0"/>
              </a:rPr>
              <a:t>Сайт - Легенды и шедевры, созданные человечеством. - </a:t>
            </a:r>
            <a:r>
              <a:rPr lang="en-US" altLang="ru-RU" sz="1200">
                <a:latin typeface="Arial" charset="0"/>
                <a:hlinkClick r:id="rId7"/>
              </a:rPr>
              <a:t>http://the-legends.ru/articles/204/russkaya-pech</a:t>
            </a:r>
            <a:endParaRPr lang="ru-RU" altLang="ru-RU" sz="1200">
              <a:latin typeface="Arial" charset="0"/>
            </a:endParaRPr>
          </a:p>
          <a:p>
            <a:pPr eaLnBrk="1" hangingPunct="1">
              <a:spcBef>
                <a:spcPct val="0"/>
              </a:spcBef>
              <a:buFontTx/>
              <a:buNone/>
            </a:pPr>
            <a:endParaRPr lang="ru-RU" altLang="ru-RU" sz="1200">
              <a:latin typeface="Arial" charset="0"/>
            </a:endParaRPr>
          </a:p>
          <a:p>
            <a:pPr eaLnBrk="1" hangingPunct="1">
              <a:spcBef>
                <a:spcPct val="0"/>
              </a:spcBef>
              <a:buFontTx/>
              <a:buNone/>
            </a:pPr>
            <a:r>
              <a:rPr lang="ru-RU" altLang="ru-RU" sz="1200">
                <a:latin typeface="Arial" charset="0"/>
              </a:rPr>
              <a:t>Сайт - Русская изба - </a:t>
            </a:r>
            <a:r>
              <a:rPr lang="en-US" altLang="ru-RU" sz="1200">
                <a:latin typeface="Arial" charset="0"/>
                <a:hlinkClick r:id="rId8"/>
              </a:rPr>
              <a:t>http://vmuseum.ucoz.ru/index/russkaja_izba/0-5</a:t>
            </a:r>
            <a:r>
              <a:rPr lang="ru-RU" altLang="ru-RU" sz="1200">
                <a:latin typeface="Arial" charset="0"/>
              </a:rPr>
              <a:t> </a:t>
            </a:r>
          </a:p>
          <a:p>
            <a:pPr eaLnBrk="1" hangingPunct="1">
              <a:spcBef>
                <a:spcPct val="0"/>
              </a:spcBef>
              <a:buFontTx/>
              <a:buNone/>
            </a:pPr>
            <a:r>
              <a:rPr lang="ru-RU" altLang="ru-RU" sz="1200">
                <a:latin typeface="Times New Roman" pitchFamily="18" charset="0"/>
                <a:cs typeface="Times New Roman" pitchFamily="18" charset="0"/>
              </a:rPr>
              <a:t> </a:t>
            </a:r>
            <a:endParaRPr lang="ru-RU" altLang="ru-RU" sz="1200">
              <a:latin typeface="Arial" charset="0"/>
            </a:endParaRPr>
          </a:p>
          <a:p>
            <a:pPr eaLnBrk="1" hangingPunct="1">
              <a:spcBef>
                <a:spcPct val="0"/>
              </a:spcBef>
              <a:buFontTx/>
              <a:buNone/>
            </a:pPr>
            <a:endParaRPr lang="ru-RU" altLang="ru-RU" sz="1200">
              <a:latin typeface="Arial" charset="0"/>
            </a:endParaRPr>
          </a:p>
          <a:p>
            <a:pPr eaLnBrk="1" hangingPunct="1">
              <a:spcBef>
                <a:spcPct val="0"/>
              </a:spcBef>
              <a:buFontTx/>
              <a:buNone/>
            </a:pPr>
            <a:endParaRPr lang="ru-RU" altLang="ru-RU" sz="1200">
              <a:latin typeface="Arial" charset="0"/>
            </a:endParaRPr>
          </a:p>
          <a:p>
            <a:pPr eaLnBrk="1" hangingPunct="1">
              <a:spcBef>
                <a:spcPct val="0"/>
              </a:spcBef>
              <a:buFontTx/>
              <a:buNone/>
            </a:pPr>
            <a:endParaRPr lang="ru-RU" altLang="ru-RU" sz="1800">
              <a:latin typeface="Arial" charset="0"/>
            </a:endParaRPr>
          </a:p>
        </p:txBody>
      </p:sp>
      <p:sp>
        <p:nvSpPr>
          <p:cNvPr id="22533" name="Заголовок 6"/>
          <p:cNvSpPr>
            <a:spLocks noGrp="1"/>
          </p:cNvSpPr>
          <p:nvPr>
            <p:ph type="title" idx="4294967295"/>
          </p:nvPr>
        </p:nvSpPr>
        <p:spPr>
          <a:xfrm>
            <a:off x="-155575" y="398463"/>
            <a:ext cx="3575050" cy="1143000"/>
          </a:xfrm>
        </p:spPr>
        <p:txBody>
          <a:bodyPr/>
          <a:lstStyle/>
          <a:p>
            <a:r>
              <a:rPr lang="ru-RU" altLang="ru-RU" sz="3600" smtClean="0">
                <a:latin typeface="Arial" charset="0"/>
                <a:cs typeface="Arial" charset="0"/>
              </a:rPr>
              <a:t>Русская печь.</a:t>
            </a:r>
            <a:br>
              <a:rPr lang="ru-RU" altLang="ru-RU" sz="3600" smtClean="0">
                <a:latin typeface="Arial" charset="0"/>
                <a:cs typeface="Arial" charset="0"/>
              </a:rPr>
            </a:br>
            <a:r>
              <a:rPr lang="ru-RU" altLang="ru-RU" sz="3600" smtClean="0">
                <a:latin typeface="Arial" charset="0"/>
                <a:cs typeface="Arial" charset="0"/>
              </a:rPr>
              <a:t>Палати</a:t>
            </a:r>
          </a:p>
        </p:txBody>
      </p:sp>
      <p:sp>
        <p:nvSpPr>
          <p:cNvPr id="22534" name="Прямоугольник 7"/>
          <p:cNvSpPr>
            <a:spLocks noChangeArrowheads="1"/>
          </p:cNvSpPr>
          <p:nvPr/>
        </p:nvSpPr>
        <p:spPr bwMode="auto">
          <a:xfrm>
            <a:off x="5435600" y="5300663"/>
            <a:ext cx="3186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1200">
                <a:latin typeface="Times New Roman" pitchFamily="18" charset="0"/>
                <a:cs typeface="Times New Roman" pitchFamily="18" charset="0"/>
              </a:rPr>
              <a:t>/</a:t>
            </a:r>
            <a:endParaRPr lang="ru-RU" altLang="ru-RU" sz="1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23850" y="5516563"/>
            <a:ext cx="8569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t" hangingPunct="1">
              <a:spcBef>
                <a:spcPct val="0"/>
              </a:spcBef>
              <a:buFontTx/>
              <a:buNone/>
            </a:pPr>
            <a:r>
              <a:rPr lang="ru-RU" altLang="ru-RU" sz="1200">
                <a:latin typeface="Arial" charset="0"/>
              </a:rPr>
              <a:t>Спали крестьяне обычно на встроенных и передвижных кроватях. Такие кровати наглухо прикреплялись к стенам с двух сторон и имели одну спинку, а размещались в углу.</a:t>
            </a:r>
          </a:p>
          <a:p>
            <a:pPr eaLnBrk="1" fontAlgn="t" hangingPunct="1">
              <a:spcBef>
                <a:spcPct val="0"/>
              </a:spcBef>
              <a:buFontTx/>
              <a:buNone/>
            </a:pPr>
            <a:r>
              <a:rPr lang="ru-RU" altLang="ru-RU" sz="1200">
                <a:latin typeface="Arial" charset="0"/>
              </a:rPr>
              <a:t> Для детей подвешивались люльки, колыбели, украшенные токарными деталями, резьбой или росписью.</a:t>
            </a:r>
          </a:p>
          <a:p>
            <a:pPr eaLnBrk="1" fontAlgn="t" hangingPunct="1">
              <a:spcBef>
                <a:spcPct val="0"/>
              </a:spcBef>
              <a:buFontTx/>
              <a:buNone/>
            </a:pPr>
            <a:r>
              <a:rPr lang="ru-RU" altLang="ru-RU" sz="1200">
                <a:latin typeface="Arial" charset="0"/>
              </a:rPr>
              <a:t>Таким образом, элементы интерьера в русской избе располагались горизонтально и выполнялись из дерева. </a:t>
            </a:r>
          </a:p>
          <a:p>
            <a:pPr eaLnBrk="1" fontAlgn="t" hangingPunct="1">
              <a:spcBef>
                <a:spcPct val="0"/>
              </a:spcBef>
              <a:buFontTx/>
              <a:buNone/>
            </a:pPr>
            <a:r>
              <a:rPr lang="ru-RU" altLang="ru-RU" sz="1200">
                <a:latin typeface="Arial" charset="0"/>
              </a:rPr>
              <a:t>В качестве основной цветовой гаммы использовалась золотисто-охристая, с добавлением красного и белого цветов. Мебель, стены, посуду, окрашенные в золотисто-охристые тона, успешно дополняли белые полотенца, красные цветы и одежда, а также красивая роспись.</a:t>
            </a:r>
          </a:p>
          <a:p>
            <a:pPr eaLnBrk="1" hangingPunct="1">
              <a:spcBef>
                <a:spcPct val="0"/>
              </a:spcBef>
              <a:buFontTx/>
              <a:buNone/>
            </a:pPr>
            <a:endParaRPr lang="ru-RU" altLang="ru-RU" sz="1200">
              <a:latin typeface="Arial" charset="0"/>
            </a:endParaRPr>
          </a:p>
        </p:txBody>
      </p:sp>
      <p:pic>
        <p:nvPicPr>
          <p:cNvPr id="23555" name="Picture 2" descr="http://naseledushapoyot.ru/wp-content/uploads/2012/04/Na-chyom-spali-v-stari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08050"/>
            <a:ext cx="58324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Заголовок 4"/>
          <p:cNvSpPr>
            <a:spLocks noGrp="1"/>
          </p:cNvSpPr>
          <p:nvPr>
            <p:ph type="title" idx="4294967295"/>
          </p:nvPr>
        </p:nvSpPr>
        <p:spPr>
          <a:xfrm>
            <a:off x="539750" y="188913"/>
            <a:ext cx="8229600" cy="576262"/>
          </a:xfrm>
        </p:spPr>
        <p:txBody>
          <a:bodyPr/>
          <a:lstStyle/>
          <a:p>
            <a:r>
              <a:rPr lang="ru-RU" altLang="ru-RU" smtClean="0"/>
              <a:t>Спальня в русской избе</a:t>
            </a:r>
          </a:p>
        </p:txBody>
      </p:sp>
      <p:pic>
        <p:nvPicPr>
          <p:cNvPr id="23557" name="Picture 6" descr="http://cp12.nevsepic.com.ua/67-6/1354816210-0331697-www.nevsepic.com.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268413"/>
            <a:ext cx="33496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Прямоугольник 6"/>
          <p:cNvSpPr>
            <a:spLocks noChangeArrowheads="1"/>
          </p:cNvSpPr>
          <p:nvPr/>
        </p:nvSpPr>
        <p:spPr bwMode="auto">
          <a:xfrm>
            <a:off x="6156325" y="4048125"/>
            <a:ext cx="27733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Arial" charset="0"/>
              </a:rPr>
              <a:t>Сайт - Картины русских художников. - </a:t>
            </a:r>
          </a:p>
          <a:p>
            <a:pPr eaLnBrk="1" hangingPunct="1">
              <a:spcBef>
                <a:spcPct val="0"/>
              </a:spcBef>
              <a:buFontTx/>
              <a:buNone/>
            </a:pPr>
            <a:r>
              <a:rPr lang="en-US" altLang="ru-RU" sz="1200">
                <a:latin typeface="Arial" charset="0"/>
                <a:hlinkClick r:id="rId5"/>
              </a:rPr>
              <a:t>http://nevsepic.com.ua/art-i-risovanaya-grafika/page,2,13170-kartiny-russkih-hudozhnikov-xviii-xx-vekov-2010-650-rabot-1-chast.html</a:t>
            </a:r>
            <a:endParaRPr lang="ru-RU" altLang="ru-RU" sz="1200">
              <a:latin typeface="Arial" charset="0"/>
            </a:endParaRPr>
          </a:p>
          <a:p>
            <a:pPr eaLnBrk="1" hangingPunct="1">
              <a:spcBef>
                <a:spcPct val="0"/>
              </a:spcBef>
              <a:buFontTx/>
              <a:buNone/>
            </a:pPr>
            <a:endParaRPr lang="ru-RU" altLang="ru-RU" sz="11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1" descr="Старуха качает зыбку. Русские. Фотоархив РЭМ">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684213"/>
            <a:ext cx="4017962"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2555875" y="260350"/>
            <a:ext cx="381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1800">
                <a:latin typeface="Arial" charset="0"/>
              </a:rPr>
              <a:t>.</a:t>
            </a:r>
          </a:p>
        </p:txBody>
      </p:sp>
      <p:sp>
        <p:nvSpPr>
          <p:cNvPr id="24580" name="Заголовок 4"/>
          <p:cNvSpPr>
            <a:spLocks noGrp="1"/>
          </p:cNvSpPr>
          <p:nvPr>
            <p:ph type="title" idx="4294967295"/>
          </p:nvPr>
        </p:nvSpPr>
        <p:spPr>
          <a:xfrm>
            <a:off x="468313" y="0"/>
            <a:ext cx="8229600" cy="706438"/>
          </a:xfrm>
        </p:spPr>
        <p:txBody>
          <a:bodyPr/>
          <a:lstStyle/>
          <a:p>
            <a:r>
              <a:rPr lang="ru-RU" altLang="ru-RU" smtClean="0"/>
              <a:t>Кровати и люльки</a:t>
            </a:r>
          </a:p>
        </p:txBody>
      </p:sp>
      <p:sp>
        <p:nvSpPr>
          <p:cNvPr id="24581" name="Прямоугольник 5"/>
          <p:cNvSpPr>
            <a:spLocks noChangeArrowheads="1"/>
          </p:cNvSpPr>
          <p:nvPr/>
        </p:nvSpPr>
        <p:spPr bwMode="auto">
          <a:xfrm>
            <a:off x="179388" y="5732463"/>
            <a:ext cx="89646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Arial" charset="0"/>
              </a:rPr>
              <a:t>Сайт - Русская изба - </a:t>
            </a:r>
            <a:r>
              <a:rPr lang="en-US" altLang="ru-RU" sz="1200">
                <a:latin typeface="Arial" charset="0"/>
                <a:hlinkClick r:id="rId5"/>
              </a:rPr>
              <a:t>http://vmuseum.ucoz.ru/index/russkaja_izba/0-5</a:t>
            </a:r>
            <a:r>
              <a:rPr lang="ru-RU" altLang="ru-RU" sz="1200">
                <a:latin typeface="Arial" charset="0"/>
              </a:rPr>
              <a:t> </a:t>
            </a:r>
          </a:p>
          <a:p>
            <a:pPr eaLnBrk="1" hangingPunct="1">
              <a:spcBef>
                <a:spcPct val="0"/>
              </a:spcBef>
              <a:buFontTx/>
              <a:buNone/>
            </a:pPr>
            <a:endParaRPr lang="ru-RU" altLang="ru-RU" sz="1200">
              <a:latin typeface="Arial" charset="0"/>
            </a:endParaRPr>
          </a:p>
          <a:p>
            <a:pPr eaLnBrk="1" hangingPunct="1">
              <a:spcBef>
                <a:spcPct val="0"/>
              </a:spcBef>
              <a:buFontTx/>
              <a:buNone/>
            </a:pPr>
            <a:r>
              <a:rPr lang="ru-RU" altLang="ru-RU" sz="1200">
                <a:latin typeface="Arial" charset="0"/>
              </a:rPr>
              <a:t>Сайт Фотохост - </a:t>
            </a:r>
            <a:r>
              <a:rPr lang="en-US" altLang="ru-RU" sz="1200">
                <a:latin typeface="Arial" charset="0"/>
                <a:hlinkClick r:id="rId6"/>
              </a:rPr>
              <a:t>http://www.photohost.ru/pictures/173957.jpg</a:t>
            </a:r>
            <a:r>
              <a:rPr lang="ru-RU" altLang="ru-RU" sz="1200">
                <a:latin typeface="Arial" charset="0"/>
              </a:rPr>
              <a:t> </a:t>
            </a:r>
          </a:p>
        </p:txBody>
      </p:sp>
      <p:pic>
        <p:nvPicPr>
          <p:cNvPr id="24582" name="Picture 6" descr="http://www.photohost.ru/pictures/17395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8" y="1111250"/>
            <a:ext cx="4897437"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amakarov.ru/image/galery/graphic_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908050"/>
            <a:ext cx="601662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179388" y="836613"/>
            <a:ext cx="252095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Сени</a:t>
            </a:r>
          </a:p>
          <a:p>
            <a:pPr eaLnBrk="1" hangingPunct="1">
              <a:spcBef>
                <a:spcPct val="0"/>
              </a:spcBef>
              <a:buFontTx/>
              <a:buNone/>
            </a:pPr>
            <a:r>
              <a:rPr lang="ru-RU" altLang="ru-RU" sz="1800"/>
              <a:t> (</a:t>
            </a:r>
            <a:r>
              <a:rPr lang="ru-RU" altLang="ru-RU" sz="1800" i="1"/>
              <a:t>сенцы</a:t>
            </a:r>
            <a:r>
              <a:rPr lang="ru-RU" altLang="ru-RU" sz="1800"/>
              <a:t>) — в частных домах (а раньше — и в городских) так называлось помещение или нежилая часть дома между жилой частью дома и крыльцом или разделяющая две половины дома. Другое значение слова — прихожая, тамбур вагона. Обычно использовались для хозяйственных нужд, а летом могли использоваться и для ночлега.</a:t>
            </a:r>
          </a:p>
        </p:txBody>
      </p:sp>
      <p:sp>
        <p:nvSpPr>
          <p:cNvPr id="25604" name="Заголовок 4"/>
          <p:cNvSpPr>
            <a:spLocks noGrp="1"/>
          </p:cNvSpPr>
          <p:nvPr>
            <p:ph type="title" idx="4294967295"/>
          </p:nvPr>
        </p:nvSpPr>
        <p:spPr>
          <a:xfrm>
            <a:off x="457200" y="260350"/>
            <a:ext cx="8229600" cy="647700"/>
          </a:xfrm>
        </p:spPr>
        <p:txBody>
          <a:bodyPr/>
          <a:lstStyle/>
          <a:p>
            <a:r>
              <a:rPr lang="ru-RU" altLang="ru-RU" smtClean="0"/>
              <a:t>Сени</a:t>
            </a:r>
          </a:p>
        </p:txBody>
      </p:sp>
      <p:sp>
        <p:nvSpPr>
          <p:cNvPr id="25605" name="Прямоугольник 5"/>
          <p:cNvSpPr>
            <a:spLocks noChangeArrowheads="1"/>
          </p:cNvSpPr>
          <p:nvPr/>
        </p:nvSpPr>
        <p:spPr bwMode="auto">
          <a:xfrm>
            <a:off x="2771775" y="6384925"/>
            <a:ext cx="5832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Arial" charset="0"/>
              </a:rPr>
              <a:t> Сайт – Русская изба дом - </a:t>
            </a:r>
            <a:r>
              <a:rPr lang="en-US" altLang="ru-RU" sz="1200">
                <a:latin typeface="Arial" charset="0"/>
                <a:hlinkClick r:id="rId4"/>
              </a:rPr>
              <a:t>http://zemljaki.mybb.ru/viewtopic.php?id=704&amp;p=2</a:t>
            </a:r>
            <a:r>
              <a:rPr lang="ru-RU" altLang="ru-RU" sz="1200">
                <a:latin typeface="Arial"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g-fotki.yandex.ru/get/3001/resurs3sergiy.48/0_21cd4_f693cc32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060575"/>
            <a:ext cx="50673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http://www.portal-konakovo.ru/konakovo/history/kuznecovo/byt_kr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88913"/>
            <a:ext cx="35052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Заголовок 4"/>
          <p:cNvSpPr>
            <a:spLocks noGrp="1"/>
          </p:cNvSpPr>
          <p:nvPr>
            <p:ph type="title" idx="4294967295"/>
          </p:nvPr>
        </p:nvSpPr>
        <p:spPr>
          <a:xfrm>
            <a:off x="457200" y="274638"/>
            <a:ext cx="4835525" cy="1143000"/>
          </a:xfrm>
        </p:spPr>
        <p:txBody>
          <a:bodyPr/>
          <a:lstStyle/>
          <a:p>
            <a:r>
              <a:rPr lang="ru-RU" altLang="ru-RU" smtClean="0"/>
              <a:t>Сени.</a:t>
            </a:r>
            <a:br>
              <a:rPr lang="ru-RU" altLang="ru-RU" smtClean="0"/>
            </a:br>
            <a:r>
              <a:rPr lang="ru-RU" altLang="ru-RU" smtClean="0"/>
              <a:t>Домашняя утварь</a:t>
            </a:r>
          </a:p>
        </p:txBody>
      </p:sp>
      <p:sp>
        <p:nvSpPr>
          <p:cNvPr id="26629" name="Прямоугольник 5"/>
          <p:cNvSpPr>
            <a:spLocks noChangeArrowheads="1"/>
          </p:cNvSpPr>
          <p:nvPr/>
        </p:nvSpPr>
        <p:spPr bwMode="auto">
          <a:xfrm>
            <a:off x="250825" y="630713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Times New Roman" pitchFamily="18" charset="0"/>
                <a:cs typeface="Times New Roman" pitchFamily="18" charset="0"/>
              </a:rPr>
              <a:t>Вологодская областная универсальная научная библиотека - </a:t>
            </a:r>
            <a:r>
              <a:rPr lang="ru-RU" altLang="ru-RU" sz="1200">
                <a:latin typeface="Times New Roman" pitchFamily="18" charset="0"/>
                <a:cs typeface="Times New Roman" pitchFamily="18" charset="0"/>
                <a:hlinkClick r:id="rId5"/>
              </a:rPr>
              <a:t>http://www.booksite.ru/</a:t>
            </a:r>
            <a:r>
              <a:rPr lang="ru-RU" altLang="ru-RU" sz="1200">
                <a:latin typeface="Times New Roman" pitchFamily="18" charset="0"/>
                <a:cs typeface="Times New Roman" pitchFamily="18" charset="0"/>
              </a:rPr>
              <a:t> ;  </a:t>
            </a:r>
            <a:r>
              <a:rPr lang="en-US" altLang="ru-RU" sz="1200">
                <a:latin typeface="Times New Roman" pitchFamily="18" charset="0"/>
                <a:cs typeface="Times New Roman" pitchFamily="18" charset="0"/>
                <a:hlinkClick r:id="rId6"/>
              </a:rPr>
              <a:t>http://www.booksite.ru/fulltext/rezb/akr/uglo/va/41.jpg</a:t>
            </a:r>
            <a:r>
              <a:rPr lang="ru-RU" altLang="ru-RU" sz="12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46.radikal.ru/i114/1102/5d/911c070e258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88913"/>
            <a:ext cx="25273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5"/>
          <p:cNvSpPr>
            <a:spLocks noChangeArrowheads="1"/>
          </p:cNvSpPr>
          <p:nvPr/>
        </p:nvSpPr>
        <p:spPr bwMode="auto">
          <a:xfrm>
            <a:off x="4859338" y="3432175"/>
            <a:ext cx="396081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cs typeface="Times New Roman" pitchFamily="18" charset="0"/>
              </a:rPr>
              <a:t/>
            </a:r>
            <a:br>
              <a:rPr lang="ru-RU" altLang="ru-RU" sz="1200">
                <a:cs typeface="Times New Roman" pitchFamily="18" charset="0"/>
              </a:rPr>
            </a:br>
            <a:r>
              <a:rPr lang="ru-RU" altLang="ru-RU" sz="1600">
                <a:latin typeface="Arial" charset="0"/>
              </a:rPr>
              <a:t>Терем (чердак, вышка) – третий (или более высокий) этаж хором, расположенный над горницей и подклетом. В теремах красные окна устраивались во всех стенах. К теремам пристраивались башенки — смотрильни. К терему всегда применялся эпитет «высокий». Вокруг теремов устраивали гульбища — парапеты и балконы, огороженные перилами или решётками.</a:t>
            </a:r>
          </a:p>
          <a:p>
            <a:pPr eaLnBrk="1" hangingPunct="1">
              <a:spcBef>
                <a:spcPct val="0"/>
              </a:spcBef>
              <a:buFontTx/>
              <a:buNone/>
            </a:pPr>
            <a:r>
              <a:rPr lang="ru-RU" altLang="ru-RU" sz="1600">
                <a:latin typeface="Arial" charset="0"/>
                <a:hlinkClick r:id="rId5"/>
              </a:rPr>
              <a:t>(</a:t>
            </a:r>
            <a:r>
              <a:rPr lang="en-US" altLang="ru-RU" sz="1600">
                <a:latin typeface="Arial" charset="0"/>
                <a:hlinkClick r:id="rId6"/>
              </a:rPr>
              <a:t>http://ru.wikipedia.org/wiki</a:t>
            </a:r>
            <a:r>
              <a:rPr lang="ru-RU" altLang="ru-RU" sz="1600">
                <a:latin typeface="Arial" charset="0"/>
              </a:rPr>
              <a:t> - Русское национальное жилище)</a:t>
            </a:r>
          </a:p>
        </p:txBody>
      </p:sp>
      <p:pic>
        <p:nvPicPr>
          <p:cNvPr id="27652" name="Picture 6" descr="http://hypescience.com/wp-content/uploads/2013/09/10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5" y="1154113"/>
            <a:ext cx="382905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Заголовок 5"/>
          <p:cNvSpPr>
            <a:spLocks noGrp="1"/>
          </p:cNvSpPr>
          <p:nvPr>
            <p:ph type="title" idx="4294967295"/>
          </p:nvPr>
        </p:nvSpPr>
        <p:spPr>
          <a:xfrm>
            <a:off x="-1908175" y="77788"/>
            <a:ext cx="8229600" cy="576262"/>
          </a:xfrm>
        </p:spPr>
        <p:txBody>
          <a:bodyPr/>
          <a:lstStyle/>
          <a:p>
            <a:r>
              <a:rPr lang="ru-RU" altLang="ru-RU" smtClean="0"/>
              <a:t>Терем</a:t>
            </a:r>
          </a:p>
        </p:txBody>
      </p:sp>
      <p:sp>
        <p:nvSpPr>
          <p:cNvPr id="27654" name="Прямоугольник 6"/>
          <p:cNvSpPr>
            <a:spLocks noChangeArrowheads="1"/>
          </p:cNvSpPr>
          <p:nvPr/>
        </p:nvSpPr>
        <p:spPr bwMode="auto">
          <a:xfrm>
            <a:off x="9525" y="6381750"/>
            <a:ext cx="5148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Arial" charset="0"/>
              </a:rPr>
              <a:t>Терем - </a:t>
            </a:r>
            <a:r>
              <a:rPr lang="en-US" altLang="ru-RU" sz="1200">
                <a:latin typeface="Arial" charset="0"/>
                <a:hlinkClick r:id="rId8"/>
              </a:rPr>
              <a:t>http://hypescience.com/wp-content/uploads/2013/09/103.jpg</a:t>
            </a:r>
            <a:r>
              <a:rPr lang="ru-RU" altLang="ru-RU" sz="1200">
                <a:latin typeface="Arial"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rina-rina.ru/wp-content/uploads/2011/05/web5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062038"/>
            <a:ext cx="7596187"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Прямоугольник 3"/>
          <p:cNvSpPr>
            <a:spLocks noChangeArrowheads="1"/>
          </p:cNvSpPr>
          <p:nvPr/>
        </p:nvSpPr>
        <p:spPr bwMode="auto">
          <a:xfrm>
            <a:off x="539750" y="6132513"/>
            <a:ext cx="7542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400">
              <a:latin typeface="Arial" charset="0"/>
            </a:endParaRPr>
          </a:p>
          <a:p>
            <a:pPr eaLnBrk="1" hangingPunct="1">
              <a:spcBef>
                <a:spcPct val="0"/>
              </a:spcBef>
              <a:buFontTx/>
              <a:buNone/>
            </a:pPr>
            <a:r>
              <a:rPr lang="ru-RU" altLang="ru-RU" sz="1400">
                <a:latin typeface="Arial" charset="0"/>
              </a:rPr>
              <a:t>Сайт велопутешествий  - </a:t>
            </a:r>
            <a:r>
              <a:rPr lang="ru-RU" altLang="ru-RU" sz="1400">
                <a:latin typeface="Times New Roman" pitchFamily="18" charset="0"/>
                <a:cs typeface="Times New Roman" pitchFamily="18" charset="0"/>
                <a:hlinkClick r:id="rId5"/>
              </a:rPr>
              <a:t> </a:t>
            </a:r>
            <a:r>
              <a:rPr lang="en-US" altLang="ru-RU" sz="1400">
                <a:latin typeface="Times New Roman" pitchFamily="18" charset="0"/>
                <a:cs typeface="Times New Roman" pitchFamily="18" charset="0"/>
                <a:hlinkClick r:id="rId5"/>
              </a:rPr>
              <a:t>http://veloby.net/ride/2011/12/smolenshchina-na-maiskie</a:t>
            </a:r>
            <a:r>
              <a:rPr lang="ru-RU" altLang="ru-RU" sz="1400">
                <a:latin typeface="Times New Roman" pitchFamily="18" charset="0"/>
                <a:cs typeface="Times New Roman" pitchFamily="18" charset="0"/>
              </a:rPr>
              <a:t> </a:t>
            </a:r>
          </a:p>
        </p:txBody>
      </p:sp>
      <p:sp>
        <p:nvSpPr>
          <p:cNvPr id="28676" name="Заголовок 4"/>
          <p:cNvSpPr>
            <a:spLocks noGrp="1"/>
          </p:cNvSpPr>
          <p:nvPr>
            <p:ph type="title" idx="4294967295"/>
          </p:nvPr>
        </p:nvSpPr>
        <p:spPr>
          <a:xfrm>
            <a:off x="457200" y="188913"/>
            <a:ext cx="8218488" cy="719137"/>
          </a:xfrm>
        </p:spPr>
        <p:txBody>
          <a:bodyPr/>
          <a:lstStyle/>
          <a:p>
            <a:r>
              <a:rPr lang="ru-RU" altLang="ru-RU" sz="3600" smtClean="0">
                <a:latin typeface="Arial" charset="0"/>
                <a:cs typeface="Arial" charset="0"/>
              </a:rPr>
              <a:t>Терем.</a:t>
            </a:r>
            <a:br>
              <a:rPr lang="ru-RU" altLang="ru-RU" sz="3600" smtClean="0">
                <a:latin typeface="Arial" charset="0"/>
                <a:cs typeface="Arial" charset="0"/>
              </a:rPr>
            </a:br>
            <a:r>
              <a:rPr lang="ru-RU" altLang="ru-RU" sz="3600" smtClean="0">
                <a:latin typeface="Arial" charset="0"/>
                <a:cs typeface="Arial" charset="0"/>
              </a:rPr>
              <a:t>Музей-заповедник в селе Талашкино</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203200" y="974725"/>
            <a:ext cx="26638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b="1"/>
          </a:p>
          <a:p>
            <a:pPr eaLnBrk="1" hangingPunct="1">
              <a:spcBef>
                <a:spcPct val="0"/>
              </a:spcBef>
              <a:buFontTx/>
              <a:buNone/>
            </a:pPr>
            <a:r>
              <a:rPr lang="ru-RU" altLang="ru-RU" sz="1800">
                <a:latin typeface="Arial" charset="0"/>
              </a:rPr>
              <a:t>ПОВАЛУША , башнеобразный большой </a:t>
            </a:r>
            <a:br>
              <a:rPr lang="ru-RU" altLang="ru-RU" sz="1800">
                <a:latin typeface="Arial" charset="0"/>
              </a:rPr>
            </a:br>
            <a:r>
              <a:rPr lang="ru-RU" altLang="ru-RU" sz="1800">
                <a:latin typeface="Arial" charset="0"/>
              </a:rPr>
              <a:t>и высокий (обычно на </a:t>
            </a:r>
            <a:r>
              <a:rPr lang="ru-RU" altLang="ru-RU" sz="1800" i="1">
                <a:latin typeface="Arial" charset="0"/>
              </a:rPr>
              <a:t>подклете, </a:t>
            </a:r>
            <a:r>
              <a:rPr lang="ru-RU" altLang="ru-RU" sz="1800">
                <a:latin typeface="Arial" charset="0"/>
              </a:rPr>
              <a:t>иногда 2-ярусном) сруб под отдельной </a:t>
            </a:r>
            <a:br>
              <a:rPr lang="ru-RU" altLang="ru-RU" sz="1800">
                <a:latin typeface="Arial" charset="0"/>
              </a:rPr>
            </a:br>
            <a:r>
              <a:rPr lang="ru-RU" altLang="ru-RU" sz="1800">
                <a:latin typeface="Arial" charset="0"/>
              </a:rPr>
              <a:t>крышей в хоромах и больших жилых домах в русской деревянной архитектуре. </a:t>
            </a:r>
            <a:br>
              <a:rPr lang="ru-RU" altLang="ru-RU" sz="1800">
                <a:latin typeface="Arial" charset="0"/>
              </a:rPr>
            </a:br>
            <a:r>
              <a:rPr lang="ru-RU" altLang="ru-RU" sz="1800">
                <a:latin typeface="Arial" charset="0"/>
              </a:rPr>
              <a:t>С другими жилыми помещениями П. соединялась через сени. В П. находилось </a:t>
            </a:r>
            <a:br>
              <a:rPr lang="ru-RU" altLang="ru-RU" sz="1800">
                <a:latin typeface="Arial" charset="0"/>
              </a:rPr>
            </a:br>
            <a:r>
              <a:rPr lang="ru-RU" altLang="ru-RU" sz="1800">
                <a:latin typeface="Arial" charset="0"/>
              </a:rPr>
              <a:t>помещение для пиров. </a:t>
            </a:r>
            <a:r>
              <a:rPr lang="ru-RU" altLang="ru-RU" sz="1800">
                <a:latin typeface="Times New Roman" pitchFamily="18" charset="0"/>
                <a:cs typeface="Times New Roman" pitchFamily="18" charset="0"/>
              </a:rPr>
              <a:t/>
            </a:r>
            <a:br>
              <a:rPr lang="ru-RU" altLang="ru-RU" sz="1800">
                <a:latin typeface="Times New Roman" pitchFamily="18" charset="0"/>
                <a:cs typeface="Times New Roman" pitchFamily="18" charset="0"/>
              </a:rPr>
            </a:br>
            <a:r>
              <a:rPr lang="ru-RU" altLang="ru-RU" sz="1800">
                <a:latin typeface="Times New Roman" pitchFamily="18" charset="0"/>
                <a:cs typeface="Times New Roman" pitchFamily="18" charset="0"/>
              </a:rPr>
              <a:t/>
            </a:r>
            <a:br>
              <a:rPr lang="ru-RU" altLang="ru-RU" sz="1800">
                <a:latin typeface="Times New Roman" pitchFamily="18" charset="0"/>
                <a:cs typeface="Times New Roman" pitchFamily="18" charset="0"/>
              </a:rPr>
            </a:br>
            <a:endParaRPr lang="ru-RU" altLang="ru-RU" sz="1800">
              <a:latin typeface="Times New Roman" pitchFamily="18" charset="0"/>
              <a:cs typeface="Times New Roman" pitchFamily="18" charset="0"/>
            </a:endParaRPr>
          </a:p>
        </p:txBody>
      </p:sp>
      <p:pic>
        <p:nvPicPr>
          <p:cNvPr id="29699" name="Picture 2" descr="http://www.pskov.ellink.ru/tour/17/img/0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196975"/>
            <a:ext cx="522446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Заголовок 4"/>
          <p:cNvSpPr>
            <a:spLocks noGrp="1"/>
          </p:cNvSpPr>
          <p:nvPr>
            <p:ph type="title" idx="4294967295"/>
          </p:nvPr>
        </p:nvSpPr>
        <p:spPr>
          <a:xfrm>
            <a:off x="457200" y="260350"/>
            <a:ext cx="8229600" cy="576263"/>
          </a:xfrm>
        </p:spPr>
        <p:txBody>
          <a:bodyPr/>
          <a:lstStyle/>
          <a:p>
            <a:r>
              <a:rPr lang="ru-RU" altLang="ru-RU" sz="3200" smtClean="0">
                <a:latin typeface="Arial" charset="0"/>
                <a:cs typeface="Arial" charset="0"/>
              </a:rPr>
              <a:t>Повалуша</a:t>
            </a:r>
          </a:p>
        </p:txBody>
      </p:sp>
      <p:sp>
        <p:nvSpPr>
          <p:cNvPr id="29701" name="Прямоугольник 6"/>
          <p:cNvSpPr>
            <a:spLocks noChangeArrowheads="1"/>
          </p:cNvSpPr>
          <p:nvPr/>
        </p:nvSpPr>
        <p:spPr bwMode="auto">
          <a:xfrm>
            <a:off x="1042988" y="6269038"/>
            <a:ext cx="775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Times New Roman" pitchFamily="18" charset="0"/>
                <a:cs typeface="Times New Roman" pitchFamily="18" charset="0"/>
              </a:rPr>
              <a:t>Энциклопедии и словари -   </a:t>
            </a:r>
            <a:r>
              <a:rPr lang="en-US" altLang="ru-RU" sz="1200">
                <a:latin typeface="Times New Roman" pitchFamily="18" charset="0"/>
                <a:cs typeface="Times New Roman" pitchFamily="18" charset="0"/>
                <a:hlinkClick r:id="rId4"/>
              </a:rPr>
              <a:t>http://enc-dic.com/architec/Povalusha-186.html</a:t>
            </a:r>
            <a:r>
              <a:rPr lang="ru-RU" altLang="ru-RU" sz="12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5867400" y="404813"/>
            <a:ext cx="30257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ru-RU" altLang="ru-RU" sz="1800" b="1">
              <a:latin typeface="Arial" charset="0"/>
            </a:endParaRPr>
          </a:p>
          <a:p>
            <a:pPr eaLnBrk="1" hangingPunct="1">
              <a:spcBef>
                <a:spcPct val="0"/>
              </a:spcBef>
              <a:buFontTx/>
              <a:buNone/>
            </a:pPr>
            <a:endParaRPr lang="ru-RU" altLang="ru-RU" sz="1800" b="1">
              <a:latin typeface="Arial" charset="0"/>
            </a:endParaRPr>
          </a:p>
          <a:p>
            <a:pPr eaLnBrk="1" hangingPunct="1">
              <a:spcBef>
                <a:spcPct val="0"/>
              </a:spcBef>
              <a:buFontTx/>
              <a:buNone/>
            </a:pPr>
            <a:r>
              <a:rPr lang="ru-RU" altLang="ru-RU" sz="1800">
                <a:latin typeface="Arial" charset="0"/>
              </a:rPr>
              <a:t>открытая узкая галерея с перилами, опоясывающая всю жилую часть дома, на уровне перекрытий подклета.</a:t>
            </a:r>
          </a:p>
          <a:p>
            <a:pPr eaLnBrk="1" hangingPunct="1">
              <a:spcBef>
                <a:spcPct val="0"/>
              </a:spcBef>
              <a:buFontTx/>
              <a:buNone/>
            </a:pPr>
            <a:r>
              <a:rPr lang="ru-RU" altLang="ru-RU" sz="1800">
                <a:latin typeface="Arial" charset="0"/>
              </a:rPr>
              <a:t> Гульбище - типичная особенность северных домов. Когда-то их устраивали для того, чтобы по ним можно было пройти и закрыть наружные оконные ставни на ночь (зимой - чтобы защитить избу от холодного ветра, а летом - от света белых ночей).</a:t>
            </a:r>
          </a:p>
        </p:txBody>
      </p:sp>
      <p:pic>
        <p:nvPicPr>
          <p:cNvPr id="30723" name="Picture 2" descr="http://im2-tub-ru.yandex.net/i?id=44766696-23-72&amp;n=2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4813"/>
            <a:ext cx="49672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http://randombooks.narod.ru/kizhi/00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005263"/>
            <a:ext cx="460533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Заголовок 4"/>
          <p:cNvSpPr>
            <a:spLocks noGrp="1"/>
          </p:cNvSpPr>
          <p:nvPr>
            <p:ph type="title" idx="4294967295"/>
          </p:nvPr>
        </p:nvSpPr>
        <p:spPr>
          <a:xfrm>
            <a:off x="5364163" y="188913"/>
            <a:ext cx="3322637" cy="719137"/>
          </a:xfrm>
        </p:spPr>
        <p:txBody>
          <a:bodyPr/>
          <a:lstStyle/>
          <a:p>
            <a:r>
              <a:rPr lang="ru-RU" altLang="ru-RU" smtClean="0"/>
              <a:t>Гульбище</a:t>
            </a:r>
          </a:p>
        </p:txBody>
      </p:sp>
      <p:sp>
        <p:nvSpPr>
          <p:cNvPr id="30726" name="Прямоугольник 5"/>
          <p:cNvSpPr>
            <a:spLocks noChangeArrowheads="1"/>
          </p:cNvSpPr>
          <p:nvPr/>
        </p:nvSpPr>
        <p:spPr bwMode="auto">
          <a:xfrm>
            <a:off x="5622925" y="584676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a:latin typeface="Times New Roman" pitchFamily="18" charset="0"/>
                <a:cs typeface="Times New Roman" pitchFamily="18" charset="0"/>
              </a:rPr>
              <a:t>Энциклопедии и словари -</a:t>
            </a:r>
          </a:p>
          <a:p>
            <a:pPr eaLnBrk="1" hangingPunct="1">
              <a:spcBef>
                <a:spcPct val="0"/>
              </a:spcBef>
              <a:buFontTx/>
              <a:buNone/>
            </a:pPr>
            <a:r>
              <a:rPr lang="en-US" altLang="ru-RU" sz="1200">
                <a:latin typeface="Times New Roman" pitchFamily="18" charset="0"/>
                <a:cs typeface="Times New Roman" pitchFamily="18" charset="0"/>
                <a:hlinkClick r:id="rId6"/>
              </a:rPr>
              <a:t>http://enc-dic.com/efremova/Gulbische-18145.html</a:t>
            </a:r>
            <a:r>
              <a:rPr lang="ru-RU" altLang="ru-RU" sz="12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o42BZu2wkGU/T7SJ6lHbzHI/AAAAAAAABBQ/VdgiMsDuotM/s1600/%25D1%2580%25D1%2583%25D1%2581%25D1%2581%25D0%25BA%25D0%25B0%25D1%258F+%25D0%25B8%25D0%25B7%25D0%25B1%25D0%25B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92150"/>
            <a:ext cx="5184775"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5795963" y="765175"/>
            <a:ext cx="3132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000">
                <a:solidFill>
                  <a:srgbClr val="000000"/>
                </a:solidFill>
              </a:rPr>
              <a:t> </a:t>
            </a:r>
          </a:p>
        </p:txBody>
      </p:sp>
      <p:sp>
        <p:nvSpPr>
          <p:cNvPr id="4100" name="TextBox 4"/>
          <p:cNvSpPr txBox="1">
            <a:spLocks noChangeArrowheads="1"/>
          </p:cNvSpPr>
          <p:nvPr/>
        </p:nvSpPr>
        <p:spPr bwMode="auto">
          <a:xfrm>
            <a:off x="5651500" y="836613"/>
            <a:ext cx="165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101" name="TextBox 5"/>
          <p:cNvSpPr txBox="1">
            <a:spLocks noChangeArrowheads="1"/>
          </p:cNvSpPr>
          <p:nvPr/>
        </p:nvSpPr>
        <p:spPr bwMode="auto">
          <a:xfrm>
            <a:off x="6792913" y="765175"/>
            <a:ext cx="208915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a:latin typeface="Times New Roman" pitchFamily="18" charset="0"/>
                <a:cs typeface="Times New Roman" pitchFamily="18" charset="0"/>
              </a:rPr>
              <a:t>Изба </a:t>
            </a:r>
            <a:r>
              <a:rPr lang="ru-RU" altLang="ru-RU" sz="1800">
                <a:latin typeface="Times New Roman" pitchFamily="18" charset="0"/>
                <a:cs typeface="Times New Roman" pitchFamily="18" charset="0"/>
              </a:rPr>
              <a:t>- это слово звучало в древности как «истьба», «истопка»,  т.е. жилище которое отапливалось изнутри и служило надежным укрытием от холода.</a:t>
            </a:r>
          </a:p>
          <a:p>
            <a:pPr eaLnBrk="1" hangingPunct="1">
              <a:spcBef>
                <a:spcPct val="0"/>
              </a:spcBef>
              <a:buFontTx/>
              <a:buNone/>
            </a:pPr>
            <a:endParaRPr lang="ru-RU" altLang="ru-RU" sz="1800">
              <a:latin typeface="Times New Roman" pitchFamily="18" charset="0"/>
              <a:cs typeface="Times New Roman" pitchFamily="18" charset="0"/>
            </a:endParaRPr>
          </a:p>
          <a:p>
            <a:pPr eaLnBrk="1" hangingPunct="1">
              <a:spcBef>
                <a:spcPct val="0"/>
              </a:spcBef>
              <a:buFontTx/>
              <a:buNone/>
            </a:pPr>
            <a:r>
              <a:rPr lang="ru-RU" altLang="ru-RU" sz="1800">
                <a:latin typeface="Times New Roman" pitchFamily="18" charset="0"/>
                <a:cs typeface="Times New Roman" pitchFamily="18" charset="0"/>
              </a:rPr>
              <a:t>________</a:t>
            </a:r>
          </a:p>
          <a:p>
            <a:pPr eaLnBrk="1" hangingPunct="1">
              <a:spcBef>
                <a:spcPct val="0"/>
              </a:spcBef>
              <a:buFontTx/>
              <a:buNone/>
            </a:pPr>
            <a:r>
              <a:rPr lang="ru-RU" altLang="ru-RU" sz="1800">
                <a:latin typeface="Times New Roman" pitchFamily="18" charset="0"/>
                <a:cs typeface="Times New Roman" pitchFamily="18" charset="0"/>
              </a:rPr>
              <a:t>Истоки русской архитектуры  - </a:t>
            </a:r>
            <a:r>
              <a:rPr lang="en-US" altLang="ru-RU" sz="1800">
                <a:latin typeface="Times New Roman" pitchFamily="18" charset="0"/>
                <a:cs typeface="Times New Roman" pitchFamily="18" charset="0"/>
                <a:hlinkClick r:id="rId4" action="ppaction://hlinkfile"/>
              </a:rPr>
              <a:t>puchkovamv.edurm.ru/DswMedia/istokirussarx-ryi.doc</a:t>
            </a:r>
            <a:r>
              <a:rPr lang="ru-RU" altLang="ru-RU" sz="1800">
                <a:latin typeface="Times New Roman" pitchFamily="18" charset="0"/>
                <a:cs typeface="Times New Roman" pitchFamily="18" charset="0"/>
              </a:rPr>
              <a:t> </a:t>
            </a:r>
          </a:p>
          <a:p>
            <a:pPr eaLnBrk="1" hangingPunct="1">
              <a:spcBef>
                <a:spcPct val="0"/>
              </a:spcBef>
              <a:buFontTx/>
              <a:buNone/>
            </a:pPr>
            <a:endParaRPr lang="ru-RU" altLang="ru-RU" sz="1800">
              <a:latin typeface="Arial" charset="0"/>
            </a:endParaRPr>
          </a:p>
        </p:txBody>
      </p:sp>
      <p:sp>
        <p:nvSpPr>
          <p:cNvPr id="4102" name="Заголовок 1"/>
          <p:cNvSpPr>
            <a:spLocks noGrp="1"/>
          </p:cNvSpPr>
          <p:nvPr>
            <p:ph type="title" idx="4294967295"/>
          </p:nvPr>
        </p:nvSpPr>
        <p:spPr>
          <a:xfrm>
            <a:off x="611188" y="-155575"/>
            <a:ext cx="8229600" cy="1143000"/>
          </a:xfrm>
        </p:spPr>
        <p:txBody>
          <a:bodyPr/>
          <a:lstStyle/>
          <a:p>
            <a:pPr eaLnBrk="1" hangingPunct="1"/>
            <a:r>
              <a:rPr lang="ru-RU" altLang="ru-RU" sz="3200" smtClean="0">
                <a:solidFill>
                  <a:srgbClr val="000000"/>
                </a:solidFill>
                <a:latin typeface="Arial" charset="0"/>
                <a:cs typeface="Arial" charset="0"/>
              </a:rPr>
              <a:t>Изба на деревянных сваях</a:t>
            </a:r>
            <a:endParaRPr lang="ru-RU" altLang="ru-RU" smtClean="0"/>
          </a:p>
        </p:txBody>
      </p:sp>
      <p:sp>
        <p:nvSpPr>
          <p:cNvPr id="4103" name="Прямоугольник 2"/>
          <p:cNvSpPr>
            <a:spLocks noChangeArrowheads="1"/>
          </p:cNvSpPr>
          <p:nvPr/>
        </p:nvSpPr>
        <p:spPr bwMode="auto">
          <a:xfrm>
            <a:off x="611188" y="5732463"/>
            <a:ext cx="2760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latin typeface="Times New Roman" pitchFamily="18" charset="0"/>
                <a:cs typeface="Times New Roman" pitchFamily="18" charset="0"/>
              </a:rPr>
              <a:t>Изба на деревянных сваях</a:t>
            </a:r>
            <a:endParaRPr lang="ru-RU" altLang="ru-RU" sz="180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idx="4294967295"/>
          </p:nvPr>
        </p:nvSpPr>
        <p:spPr>
          <a:xfrm>
            <a:off x="30163" y="0"/>
            <a:ext cx="8229600" cy="1143000"/>
          </a:xfrm>
        </p:spPr>
        <p:txBody>
          <a:bodyPr/>
          <a:lstStyle/>
          <a:p>
            <a:pPr eaLnBrk="1" hangingPunct="1"/>
            <a:r>
              <a:rPr lang="ru-RU" altLang="ru-RU" smtClean="0">
                <a:solidFill>
                  <a:srgbClr val="000000"/>
                </a:solidFill>
                <a:latin typeface="Arial" charset="0"/>
                <a:cs typeface="Arial" charset="0"/>
              </a:rPr>
              <a:t>Цитируемые источники</a:t>
            </a:r>
            <a:endParaRPr lang="ru-RU" altLang="ru-RU" smtClean="0"/>
          </a:p>
        </p:txBody>
      </p:sp>
      <p:sp>
        <p:nvSpPr>
          <p:cNvPr id="26627" name="Прямоугольник 2"/>
          <p:cNvSpPr>
            <a:spLocks noChangeArrowheads="1"/>
          </p:cNvSpPr>
          <p:nvPr/>
        </p:nvSpPr>
        <p:spPr bwMode="auto">
          <a:xfrm>
            <a:off x="177800" y="1933575"/>
            <a:ext cx="8964613" cy="4954588"/>
          </a:xfrm>
          <a:prstGeom prst="rect">
            <a:avLst/>
          </a:prstGeom>
          <a:noFill/>
          <a:ln w="9525">
            <a:noFill/>
            <a:miter lim="800000"/>
            <a:headEnd/>
            <a:tailEnd/>
          </a:ln>
        </p:spPr>
        <p:txBody>
          <a:bodyPr>
            <a:spAutoFit/>
          </a:bodyPr>
          <a:lstStyle/>
          <a:p>
            <a:pPr marL="444500" indent="-14288">
              <a:buFont typeface="Arial" charset="0"/>
              <a:buChar char="•"/>
              <a:defRPr/>
            </a:pPr>
            <a:r>
              <a:rPr lang="ru-RU" sz="1600" dirty="0">
                <a:latin typeface="Arial" panose="020B0604020202020204" pitchFamily="34" charset="0"/>
                <a:cs typeface="Arial" panose="020B0604020202020204" pitchFamily="34" charset="0"/>
              </a:rPr>
              <a:t> Истоки русской архитектуры - </a:t>
            </a:r>
            <a:r>
              <a:rPr lang="en-US" sz="1600" dirty="0">
                <a:latin typeface="Arial" panose="020B0604020202020204" pitchFamily="34" charset="0"/>
                <a:cs typeface="Arial" panose="020B0604020202020204" pitchFamily="34" charset="0"/>
                <a:hlinkClick r:id="rId3" action="ppaction://hlinkfile"/>
              </a:rPr>
              <a:t>puchkovamv.edurm.ru/</a:t>
            </a:r>
            <a:r>
              <a:rPr lang="en-US" sz="1600" dirty="0" err="1">
                <a:latin typeface="Arial" panose="020B0604020202020204" pitchFamily="34" charset="0"/>
                <a:cs typeface="Arial" panose="020B0604020202020204" pitchFamily="34" charset="0"/>
                <a:hlinkClick r:id="rId3" action="ppaction://hlinkfile"/>
              </a:rPr>
              <a:t>DswMedia</a:t>
            </a:r>
            <a:r>
              <a:rPr lang="en-US" sz="1600" dirty="0">
                <a:latin typeface="Arial" panose="020B0604020202020204" pitchFamily="34" charset="0"/>
                <a:cs typeface="Arial" panose="020B0604020202020204" pitchFamily="34" charset="0"/>
                <a:hlinkClick r:id="rId3" action="ppaction://hlinkfile"/>
              </a:rPr>
              <a:t>/istokirussarx-ryi.doc</a:t>
            </a:r>
            <a:r>
              <a:rPr lang="ru-RU"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444500" indent="-14288">
              <a:buFont typeface="Arial" charset="0"/>
              <a:buChar char="•"/>
              <a:defRPr/>
            </a:pPr>
            <a:r>
              <a:rPr lang="ru-RU" sz="1600" dirty="0">
                <a:latin typeface="Arial" panose="020B0604020202020204" pitchFamily="34" charset="0"/>
                <a:cs typeface="Arial" panose="020B0604020202020204" pitchFamily="34" charset="0"/>
              </a:rPr>
              <a:t> Русская изба - </a:t>
            </a:r>
            <a:r>
              <a:rPr lang="en-US" sz="1600" dirty="0">
                <a:latin typeface="Arial" panose="020B0604020202020204" pitchFamily="34" charset="0"/>
                <a:cs typeface="Arial" panose="020B0604020202020204" pitchFamily="34" charset="0"/>
                <a:hlinkClick r:id="rId4"/>
              </a:rPr>
              <a:t>http://remont-doc.ru/russkaya-izba.html</a:t>
            </a:r>
            <a:endParaRPr lang="ru-RU" sz="1600" dirty="0">
              <a:latin typeface="Arial" panose="020B0604020202020204" pitchFamily="34" charset="0"/>
              <a:cs typeface="Arial" panose="020B0604020202020204" pitchFamily="34" charset="0"/>
            </a:endParaRPr>
          </a:p>
          <a:p>
            <a:pPr marL="444500" indent="-14288">
              <a:buFont typeface="Arial" charset="0"/>
              <a:buChar char="•"/>
              <a:defRPr/>
            </a:pPr>
            <a:r>
              <a:rPr lang="ru-RU" altLang="ru-RU" sz="1600" dirty="0">
                <a:latin typeface="Arial" panose="020B0604020202020204" pitchFamily="34" charset="0"/>
                <a:cs typeface="Arial" panose="020B0604020202020204" pitchFamily="34" charset="0"/>
              </a:rPr>
              <a:t> Сайт «Музей дерева» -  </a:t>
            </a:r>
            <a:r>
              <a:rPr lang="en-US" sz="1600" dirty="0">
                <a:latin typeface="Arial" panose="020B0604020202020204" pitchFamily="34" charset="0"/>
                <a:cs typeface="Arial" panose="020B0604020202020204" pitchFamily="34" charset="0"/>
                <a:hlinkClick r:id="rId5"/>
              </a:rPr>
              <a:t>http://m-der.ru/store/10006298/10006335/10006347/</a:t>
            </a:r>
            <a:r>
              <a:rPr lang="ru-RU" sz="1600" dirty="0">
                <a:latin typeface="Arial" panose="020B0604020202020204" pitchFamily="34" charset="0"/>
                <a:cs typeface="Arial" panose="020B0604020202020204" pitchFamily="34" charset="0"/>
              </a:rPr>
              <a:t> </a:t>
            </a:r>
          </a:p>
          <a:p>
            <a:pPr marL="444500" indent="-14288">
              <a:buFont typeface="Arial" charset="0"/>
              <a:buChar char="•"/>
              <a:defRPr/>
            </a:pPr>
            <a:r>
              <a:rPr lang="ru-RU" sz="1600" dirty="0">
                <a:latin typeface="Arial" panose="020B0604020202020204" pitchFamily="34" charset="0"/>
                <a:cs typeface="Arial" panose="020B0604020202020204" pitchFamily="34" charset="0"/>
              </a:rPr>
              <a:t> Виртуальный музей  МБОУ </a:t>
            </a:r>
            <a:r>
              <a:rPr lang="ru-RU" sz="1600" dirty="0" err="1">
                <a:latin typeface="Arial" panose="020B0604020202020204" pitchFamily="34" charset="0"/>
                <a:cs typeface="Arial" panose="020B0604020202020204" pitchFamily="34" charset="0"/>
              </a:rPr>
              <a:t>Казачемысская</a:t>
            </a:r>
            <a:r>
              <a:rPr lang="ru-RU" sz="1600" dirty="0">
                <a:latin typeface="Arial" panose="020B0604020202020204" pitchFamily="34" charset="0"/>
                <a:cs typeface="Arial" panose="020B0604020202020204" pitchFamily="34" charset="0"/>
              </a:rPr>
              <a:t> СОШ - </a:t>
            </a:r>
            <a:r>
              <a:rPr lang="en-US" sz="1600" dirty="0">
                <a:latin typeface="Arial" panose="020B0604020202020204" pitchFamily="34" charset="0"/>
                <a:cs typeface="Arial" panose="020B0604020202020204" pitchFamily="34" charset="0"/>
                <a:hlinkClick r:id="rId6"/>
              </a:rPr>
              <a:t>http://s_kazach.tat.edu54.ru/museum/p11aa1.html</a:t>
            </a:r>
            <a:r>
              <a:rPr lang="ru-RU" sz="1600" dirty="0">
                <a:latin typeface="Arial" panose="020B0604020202020204" pitchFamily="34" charset="0"/>
                <a:cs typeface="Arial" panose="020B0604020202020204" pitchFamily="34" charset="0"/>
              </a:rPr>
              <a:t> </a:t>
            </a:r>
          </a:p>
          <a:p>
            <a:pPr marL="444500" indent="-14288">
              <a:buFont typeface="Arial" charset="0"/>
              <a:buChar char="•"/>
              <a:defRPr/>
            </a:pPr>
            <a:r>
              <a:rPr lang="ru-RU" sz="1600" dirty="0">
                <a:latin typeface="Arial" panose="020B0604020202020204" pitchFamily="34" charset="0"/>
                <a:cs typeface="Arial" panose="020B0604020202020204" pitchFamily="34" charset="0"/>
              </a:rPr>
              <a:t> Сайт – «Русская изба .Путешествие в прошлое.» - </a:t>
            </a:r>
            <a:r>
              <a:rPr lang="en-US" sz="1600" dirty="0">
                <a:latin typeface="Arial" panose="020B0604020202020204" pitchFamily="34" charset="0"/>
                <a:cs typeface="Arial" panose="020B0604020202020204" pitchFamily="34" charset="0"/>
                <a:hlinkClick r:id="rId7"/>
              </a:rPr>
              <a:t>http://druspace.com/types.html</a:t>
            </a:r>
            <a:endParaRPr lang="ru-RU" sz="1600" dirty="0">
              <a:latin typeface="Arial" panose="020B0604020202020204" pitchFamily="34" charset="0"/>
              <a:cs typeface="Arial" panose="020B0604020202020204" pitchFamily="34" charset="0"/>
            </a:endParaRPr>
          </a:p>
          <a:p>
            <a:pPr marL="444500" indent="-14288">
              <a:buFont typeface="Arial" charset="0"/>
              <a:buChar char="•"/>
              <a:defRPr/>
            </a:pPr>
            <a:r>
              <a:rPr lang="ru-RU" sz="1600" dirty="0">
                <a:latin typeface="Arial" panose="020B0604020202020204" pitchFamily="34" charset="0"/>
                <a:cs typeface="Arial" panose="020B0604020202020204" pitchFamily="34" charset="0"/>
              </a:rPr>
              <a:t> Сайт- «Мир русской избы» - </a:t>
            </a:r>
            <a:r>
              <a:rPr lang="en-US" sz="1600" dirty="0">
                <a:latin typeface="Arial" panose="020B0604020202020204" pitchFamily="34" charset="0"/>
                <a:cs typeface="Arial" panose="020B0604020202020204" pitchFamily="34" charset="0"/>
                <a:hlinkClick r:id="rId8"/>
              </a:rPr>
              <a:t>http://forumn.ru/viewtopic.php?id=13515</a:t>
            </a:r>
            <a:r>
              <a:rPr lang="ru-RU" sz="1600" dirty="0">
                <a:latin typeface="Arial" panose="020B0604020202020204" pitchFamily="34" charset="0"/>
                <a:cs typeface="Arial" panose="020B0604020202020204" pitchFamily="34" charset="0"/>
              </a:rPr>
              <a:t> </a:t>
            </a:r>
          </a:p>
          <a:p>
            <a:pPr marL="444500" indent="-14288">
              <a:buFont typeface="Arial" charset="0"/>
              <a:buChar char="•"/>
              <a:defRPr/>
            </a:pPr>
            <a:r>
              <a:rPr lang="ru-RU" sz="1600" dirty="0">
                <a:latin typeface="Arial" panose="020B0604020202020204" pitchFamily="34" charset="0"/>
                <a:cs typeface="Arial" panose="020B0604020202020204" pitchFamily="34" charset="0"/>
              </a:rPr>
              <a:t> Сайт- «Историческая библиотека».Царский дворец  в Коломенском. -  </a:t>
            </a:r>
            <a:r>
              <a:rPr lang="en-US" sz="1600" dirty="0">
                <a:latin typeface="Arial" panose="020B0604020202020204" pitchFamily="34" charset="0"/>
                <a:cs typeface="Arial" panose="020B0604020202020204" pitchFamily="34" charset="0"/>
                <a:hlinkClick r:id="rId9"/>
              </a:rPr>
              <a:t>http://historylib.org/historybooks/Nadezhda-Ionina_100-velikikh-dvortsov-mira/64</a:t>
            </a:r>
            <a:endParaRPr lang="ru-RU" sz="1600" dirty="0">
              <a:latin typeface="Arial" panose="020B0604020202020204" pitchFamily="34" charset="0"/>
              <a:cs typeface="Arial" panose="020B0604020202020204" pitchFamily="34" charset="0"/>
            </a:endParaRPr>
          </a:p>
          <a:p>
            <a:pPr marL="444500" indent="-14288">
              <a:buFont typeface="Arial" charset="0"/>
              <a:buChar char="•"/>
              <a:defRPr/>
            </a:pPr>
            <a:r>
              <a:rPr lang="ru-RU" sz="1600" dirty="0">
                <a:latin typeface="Arial" panose="020B0604020202020204" pitchFamily="34" charset="0"/>
                <a:cs typeface="Arial" panose="020B0604020202020204" pitchFamily="34" charset="0"/>
              </a:rPr>
              <a:t> Сайт- « Изба, терем, усадьба. Интерьер старинного русского стиля.»  - </a:t>
            </a:r>
            <a:r>
              <a:rPr lang="en-US" sz="1600" dirty="0">
                <a:latin typeface="Arial" panose="020B0604020202020204" pitchFamily="34" charset="0"/>
                <a:cs typeface="Arial" panose="020B0604020202020204" pitchFamily="34" charset="0"/>
                <a:hlinkClick r:id="rId10"/>
              </a:rPr>
              <a:t>http://ideas.vdolevke.ru/posts/9526/</a:t>
            </a:r>
            <a:r>
              <a:rPr lang="ru-RU" sz="1600" dirty="0">
                <a:latin typeface="Arial" panose="020B0604020202020204" pitchFamily="34" charset="0"/>
                <a:cs typeface="Arial" panose="020B0604020202020204" pitchFamily="34" charset="0"/>
              </a:rPr>
              <a:t> </a:t>
            </a:r>
          </a:p>
          <a:p>
            <a:pPr marL="444500" indent="-14288">
              <a:buFont typeface="Arial" charset="0"/>
              <a:buChar char="•"/>
              <a:defRPr/>
            </a:pPr>
            <a:r>
              <a:rPr lang="ru-RU" sz="1600" dirty="0">
                <a:latin typeface="Arial" panose="020B0604020202020204" pitchFamily="34" charset="0"/>
                <a:cs typeface="Arial" panose="020B0604020202020204" pitchFamily="34" charset="0"/>
              </a:rPr>
              <a:t> Сайт- Терем-Град -  </a:t>
            </a:r>
            <a:r>
              <a:rPr lang="en-US" sz="1600" dirty="0">
                <a:latin typeface="Arial" panose="020B0604020202020204" pitchFamily="34" charset="0"/>
                <a:cs typeface="Arial" panose="020B0604020202020204" pitchFamily="34" charset="0"/>
                <a:hlinkClick r:id="rId11"/>
              </a:rPr>
              <a:t>http://teremgrad.ru/</a:t>
            </a:r>
            <a:r>
              <a:rPr lang="ru-RU" sz="1600" dirty="0">
                <a:latin typeface="Arial" panose="020B0604020202020204" pitchFamily="34" charset="0"/>
                <a:cs typeface="Arial" panose="020B0604020202020204" pitchFamily="34" charset="0"/>
              </a:rPr>
              <a:t> </a:t>
            </a:r>
          </a:p>
          <a:p>
            <a:pPr marL="444500" indent="-14288">
              <a:buFont typeface="Arial" charset="0"/>
              <a:buChar char="•"/>
              <a:defRPr/>
            </a:pPr>
            <a:endParaRPr lang="ru-RU" sz="1600" dirty="0">
              <a:latin typeface="Arial" panose="020B0604020202020204" pitchFamily="34" charset="0"/>
              <a:cs typeface="Arial" panose="020B0604020202020204" pitchFamily="34" charset="0"/>
            </a:endParaRPr>
          </a:p>
          <a:p>
            <a:pPr marL="285750" indent="-285750">
              <a:buFont typeface="Arial" charset="0"/>
              <a:buChar char="•"/>
              <a:defRPr/>
            </a:pPr>
            <a:endParaRPr lang="ru-RU" dirty="0">
              <a:latin typeface="Times New Roman" pitchFamily="18" charset="0"/>
              <a:cs typeface="Times New Roman" pitchFamily="18" charset="0"/>
            </a:endParaRPr>
          </a:p>
          <a:p>
            <a:pPr marL="285750" indent="-285750">
              <a:buFont typeface="Arial" charset="0"/>
              <a:buChar char="•"/>
              <a:defRPr/>
            </a:pPr>
            <a:endParaRPr lang="ru-RU" dirty="0">
              <a:latin typeface="Times New Roman" pitchFamily="18" charset="0"/>
              <a:cs typeface="Times New Roman" pitchFamily="18" charset="0"/>
            </a:endParaRPr>
          </a:p>
          <a:p>
            <a:pPr marL="285750" indent="-285750">
              <a:buFont typeface="Arial" charset="0"/>
              <a:buChar char="•"/>
              <a:defRPr/>
            </a:pPr>
            <a:endParaRPr lang="ru-RU" dirty="0"/>
          </a:p>
          <a:p>
            <a:pPr marL="285750" indent="-285750">
              <a:buFont typeface="Arial" charset="0"/>
              <a:buChar char="•"/>
              <a:defRPr/>
            </a:pPr>
            <a:endParaRPr lang="ru-RU" dirty="0">
              <a:latin typeface="Times New Roman" pitchFamily="18" charset="0"/>
              <a:cs typeface="Times New Roman" pitchFamily="18" charset="0"/>
            </a:endParaRPr>
          </a:p>
          <a:p>
            <a:pPr marL="285750" indent="-285750">
              <a:buFont typeface="Arial" charset="0"/>
              <a:buChar char="•"/>
              <a:defRPr/>
            </a:pPr>
            <a:endParaRPr lang="ru-RU" dirty="0">
              <a:latin typeface="Times New Roman" pitchFamily="18" charset="0"/>
              <a:cs typeface="Times New Roman" pitchFamily="18" charset="0"/>
            </a:endParaRPr>
          </a:p>
          <a:p>
            <a:pPr marL="285750" indent="-285750">
              <a:buFont typeface="Arial" charset="0"/>
              <a:buChar char="•"/>
              <a:defRPr/>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idx="4294967295"/>
          </p:nvPr>
        </p:nvSpPr>
        <p:spPr>
          <a:xfrm>
            <a:off x="-541338" y="-26988"/>
            <a:ext cx="8229601" cy="1143001"/>
          </a:xfrm>
        </p:spPr>
        <p:txBody>
          <a:bodyPr/>
          <a:lstStyle/>
          <a:p>
            <a:r>
              <a:rPr lang="ru-RU" altLang="ru-RU" smtClean="0"/>
              <a:t>Источники графики</a:t>
            </a:r>
          </a:p>
        </p:txBody>
      </p:sp>
      <p:sp>
        <p:nvSpPr>
          <p:cNvPr id="32771" name="Прямоугольник 1"/>
          <p:cNvSpPr>
            <a:spLocks noChangeArrowheads="1"/>
          </p:cNvSpPr>
          <p:nvPr/>
        </p:nvSpPr>
        <p:spPr bwMode="auto">
          <a:xfrm>
            <a:off x="684213" y="1720850"/>
            <a:ext cx="73437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ru-RU" sz="1800">
                <a:latin typeface="Arial" charset="0"/>
                <a:hlinkClick r:id="rId3"/>
              </a:rPr>
              <a:t>http://the-legends.ru/articles/204/russkaya-pech/</a:t>
            </a:r>
            <a:r>
              <a:rPr lang="ru-RU" altLang="ru-RU" sz="1800">
                <a:latin typeface="Arial" charset="0"/>
              </a:rPr>
              <a:t> </a:t>
            </a:r>
            <a:endParaRPr lang="en-US" altLang="ru-RU" sz="1800">
              <a:latin typeface="Arial" charset="0"/>
            </a:endParaRPr>
          </a:p>
          <a:p>
            <a:pPr eaLnBrk="1" hangingPunct="1">
              <a:spcBef>
                <a:spcPct val="0"/>
              </a:spcBef>
            </a:pPr>
            <a:r>
              <a:rPr lang="en-US" altLang="ru-RU" sz="1800">
                <a:latin typeface="Arial" charset="0"/>
                <a:hlinkClick r:id="rId4"/>
              </a:rPr>
              <a:t>http://zemljaki.mybb.ru/viewtopic.php?id=704&amp;p=2</a:t>
            </a:r>
            <a:r>
              <a:rPr lang="ru-RU" altLang="ru-RU" sz="1800">
                <a:latin typeface="Arial" charset="0"/>
              </a:rPr>
              <a:t> </a:t>
            </a:r>
            <a:endParaRPr lang="en-US" altLang="ru-RU" sz="1800">
              <a:latin typeface="Arial" charset="0"/>
            </a:endParaRPr>
          </a:p>
          <a:p>
            <a:pPr eaLnBrk="1" hangingPunct="1">
              <a:spcBef>
                <a:spcPct val="0"/>
              </a:spcBef>
            </a:pPr>
            <a:r>
              <a:rPr lang="en-US" altLang="ru-RU" sz="1800">
                <a:latin typeface="Arial" charset="0"/>
                <a:hlinkClick r:id="rId5"/>
              </a:rPr>
              <a:t>http://www.booksite.ru/fulltext/rezb/akr/uglo/va/41.jpg</a:t>
            </a:r>
            <a:r>
              <a:rPr lang="ru-RU" altLang="ru-RU" sz="1800">
                <a:latin typeface="Arial" charset="0"/>
              </a:rPr>
              <a:t> </a:t>
            </a:r>
            <a:endParaRPr lang="en-US" altLang="ru-RU" sz="1800">
              <a:latin typeface="Arial" charset="0"/>
            </a:endParaRPr>
          </a:p>
          <a:p>
            <a:pPr eaLnBrk="1" hangingPunct="1">
              <a:spcBef>
                <a:spcPct val="0"/>
              </a:spcBef>
            </a:pPr>
            <a:r>
              <a:rPr lang="en-US" altLang="ru-RU" sz="1800">
                <a:latin typeface="Arial" charset="0"/>
                <a:hlinkClick r:id="rId6"/>
              </a:rPr>
              <a:t>http://hypescience.com/wp-content/uploads/2013/09/103.jpg</a:t>
            </a:r>
            <a:r>
              <a:rPr lang="ru-RU" altLang="ru-RU" sz="1800">
                <a:latin typeface="Arial" charset="0"/>
              </a:rPr>
              <a:t> </a:t>
            </a:r>
            <a:r>
              <a:rPr lang="en-US" altLang="ru-RU" sz="1800">
                <a:latin typeface="Arial" charset="0"/>
              </a:rPr>
              <a:t> </a:t>
            </a:r>
            <a:r>
              <a:rPr lang="ru-RU" altLang="ru-RU" sz="1800">
                <a:latin typeface="Arial" charset="0"/>
              </a:rPr>
              <a:t> </a:t>
            </a:r>
            <a:endParaRPr lang="en-US" altLang="ru-RU" sz="1800">
              <a:latin typeface="Arial" charset="0"/>
            </a:endParaRPr>
          </a:p>
          <a:p>
            <a:pPr eaLnBrk="1" hangingPunct="1">
              <a:spcBef>
                <a:spcPct val="0"/>
              </a:spcBef>
            </a:pPr>
            <a:r>
              <a:rPr lang="en-US" altLang="ru-RU" sz="1800">
                <a:latin typeface="Arial" charset="0"/>
                <a:hlinkClick r:id="rId7"/>
              </a:rPr>
              <a:t>http://trassa.narod.ru/moscow/varvarka/r002-033.jpg</a:t>
            </a:r>
            <a:r>
              <a:rPr lang="ru-RU" altLang="ru-RU" sz="1800">
                <a:latin typeface="Arial" charset="0"/>
              </a:rPr>
              <a:t> </a:t>
            </a:r>
            <a:r>
              <a:rPr lang="en-US" altLang="ru-RU" sz="1800">
                <a:latin typeface="Arial" charset="0"/>
              </a:rPr>
              <a:t>   </a:t>
            </a:r>
          </a:p>
          <a:p>
            <a:pPr eaLnBrk="1" hangingPunct="1">
              <a:spcBef>
                <a:spcPct val="0"/>
              </a:spcBef>
            </a:pPr>
            <a:r>
              <a:rPr lang="en-US" altLang="ru-RU" sz="1800">
                <a:latin typeface="Arial" charset="0"/>
                <a:hlinkClick r:id="rId8"/>
              </a:rPr>
              <a:t>www.hermes-sz.com</a:t>
            </a:r>
            <a:r>
              <a:rPr lang="ru-RU" altLang="ru-RU" sz="1800">
                <a:latin typeface="Arial" charset="0"/>
              </a:rPr>
              <a:t> </a:t>
            </a:r>
            <a:endParaRPr lang="en-US" altLang="ru-RU" sz="1800">
              <a:latin typeface="Arial" charset="0"/>
            </a:endParaRPr>
          </a:p>
          <a:p>
            <a:pPr eaLnBrk="1" hangingPunct="1">
              <a:spcBef>
                <a:spcPct val="0"/>
              </a:spcBef>
            </a:pPr>
            <a:r>
              <a:rPr lang="en-US" altLang="ru-RU" sz="1800">
                <a:latin typeface="Arial" charset="0"/>
                <a:hlinkClick r:id="rId9"/>
              </a:rPr>
              <a:t>http://remont-doc.ru/russkaya-izba.html</a:t>
            </a:r>
            <a:r>
              <a:rPr lang="ru-RU" altLang="ru-RU" sz="1800">
                <a:latin typeface="Arial"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4" descr="http://hermes-sz.com/upload/FAQ/ruchnaya-rubka-srubov/cut-log-dovetail_6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4000500"/>
            <a:ext cx="2778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p:cNvSpPr>
            <a:spLocks noChangeArrowheads="1"/>
          </p:cNvSpPr>
          <p:nvPr/>
        </p:nvSpPr>
        <p:spPr bwMode="auto">
          <a:xfrm>
            <a:off x="0" y="0"/>
            <a:ext cx="0" cy="0"/>
          </a:xfrm>
          <a:prstGeom prst="rect">
            <a:avLst/>
          </a:prstGeom>
          <a:solidFill>
            <a:srgbClr val="47C9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Для сплачивания горизонтальных венцов в бревнах выбирался продольный паз, первоначально в верхней, а позднее в нижней поверхности бревна, чтобы не скапливалась влага.</a:t>
            </a:r>
          </a:p>
          <a:p>
            <a:pPr>
              <a:spcBef>
                <a:spcPct val="0"/>
              </a:spcBef>
              <a:buFontTx/>
              <a:buNone/>
            </a:pPr>
            <a:r>
              <a:rPr lang="ru-RU" altLang="ru-RU" sz="1800"/>
              <a:t>В углах сруба бревна соединялись с помощью врубок, чаще всего с остатком («в обло»), как более теплоустойчивое соединение.</a:t>
            </a:r>
          </a:p>
          <a:p>
            <a:pPr>
              <a:spcBef>
                <a:spcPct val="0"/>
              </a:spcBef>
              <a:buFontTx/>
              <a:buNone/>
            </a:pPr>
            <a:r>
              <a:rPr lang="ru-RU" altLang="ru-RU" sz="1800"/>
              <a:t>  </a:t>
            </a:r>
            <a:r>
              <a:rPr lang="ru-RU" altLang="ru-RU" sz="13200"/>
              <a:t/>
            </a:r>
            <a:br>
              <a:rPr lang="ru-RU" altLang="ru-RU" sz="13200"/>
            </a:br>
            <a:r>
              <a:rPr lang="ru-RU" altLang="ru-RU" sz="1800" b="1"/>
              <a:t>Прием врубки "в обло" (с остатком)</a:t>
            </a:r>
            <a:endParaRPr lang="ru-RU" altLang="ru-RU" sz="1800"/>
          </a:p>
          <a:p>
            <a:pPr>
              <a:spcBef>
                <a:spcPct val="0"/>
              </a:spcBef>
              <a:buFontTx/>
              <a:buNone/>
            </a:pPr>
            <a:r>
              <a:rPr lang="ru-RU" altLang="ru-RU" sz="1800"/>
              <a:t>Реже применялся метод врубки без остатка («в лапу», «в шип»).</a:t>
            </a:r>
          </a:p>
          <a:p>
            <a:pPr>
              <a:spcBef>
                <a:spcPct val="0"/>
              </a:spcBef>
              <a:buFontTx/>
              <a:buNone/>
            </a:pPr>
            <a:r>
              <a:rPr lang="ru-RU" altLang="ru-RU" sz="1800"/>
              <a:t>  </a:t>
            </a:r>
            <a:r>
              <a:rPr lang="ru-RU" altLang="ru-RU" sz="13800"/>
              <a:t/>
            </a:r>
            <a:br>
              <a:rPr lang="ru-RU" altLang="ru-RU" sz="13800"/>
            </a:br>
            <a:r>
              <a:rPr lang="ru-RU" altLang="ru-RU" sz="1800" b="1"/>
              <a:t>Прием врубки "в лапу" (безостатка)</a:t>
            </a:r>
            <a:endParaRPr lang="ru-RU" altLang="ru-RU" sz="1800"/>
          </a:p>
          <a:p>
            <a:pPr>
              <a:spcBef>
                <a:spcPct val="0"/>
              </a:spcBef>
              <a:buFontTx/>
              <a:buNone/>
            </a:pPr>
            <a:r>
              <a:rPr lang="ru-RU" altLang="ru-RU" sz="1800"/>
              <a:t>Для экономии бревен в неотапливаемых частях построек делалась врубка с просветом, в четверть дерева («в реж»). Известны еще способы врубок «в крюк», «в охряпку», «в погон».</a:t>
            </a:r>
          </a:p>
          <a:p>
            <a:pPr>
              <a:spcBef>
                <a:spcPct val="0"/>
              </a:spcBef>
              <a:buFontTx/>
              <a:buNone/>
            </a:pPr>
            <a:r>
              <a:rPr lang="ru-RU" altLang="ru-RU" sz="1800"/>
              <a:t>  </a:t>
            </a:r>
            <a:r>
              <a:rPr lang="ru-RU" altLang="ru-RU" sz="12100"/>
              <a:t/>
            </a:r>
            <a:br>
              <a:rPr lang="ru-RU" altLang="ru-RU" sz="12100"/>
            </a:br>
            <a:r>
              <a:rPr lang="ru-RU" altLang="ru-RU" sz="1800" b="1"/>
              <a:t>Прием врубки "в реж"</a:t>
            </a:r>
            <a:endParaRPr lang="ru-RU" altLang="ru-RU" sz="1800"/>
          </a:p>
          <a:p>
            <a:pPr>
              <a:spcBef>
                <a:spcPct val="0"/>
              </a:spcBef>
              <a:buFontTx/>
              <a:buNone/>
            </a:pPr>
            <a:r>
              <a:rPr lang="ru-RU" altLang="ru-RU" sz="1800"/>
              <a:t>Длина бревна имела определенные приделы, поэтому для увеличения площади постройки вместо четверика рубились шестерики, восьмерики и даже десятерики.</a:t>
            </a:r>
          </a:p>
          <a:p>
            <a:pPr>
              <a:spcBef>
                <a:spcPct val="0"/>
              </a:spcBef>
              <a:buFontTx/>
              <a:buNone/>
            </a:pPr>
            <a:r>
              <a:rPr lang="ru-RU" altLang="ru-RU" sz="1800"/>
              <a:t>Особая уютность деревянных построек в том, что для определения их размеров была выбрана система простых соотношений, в основе которых лежала русская система мер, тесно связанная с размерами человеческого тела. Это позволяло при строительстве все время ощущать размеры человека.</a:t>
            </a:r>
          </a:p>
          <a:p>
            <a:pPr>
              <a:spcBef>
                <a:spcPct val="0"/>
              </a:spcBef>
              <a:buFontTx/>
              <a:buNone/>
            </a:pPr>
            <a:r>
              <a:rPr lang="ru-RU" altLang="ru-RU" sz="1800"/>
              <a:t>Русская система мер, связанная со средними размерами тела человека: малая сажень (от земли до вытянутой в сторону руки) – 142,7 см, маховая сажень (рост человека) – 176,4 см, косая сажень – 249,5 см.</a:t>
            </a:r>
          </a:p>
          <a:p>
            <a:pPr>
              <a:spcBef>
                <a:spcPct val="0"/>
              </a:spcBef>
              <a:buFontTx/>
              <a:buNone/>
            </a:pPr>
            <a:r>
              <a:rPr lang="ru-RU" altLang="ru-RU" sz="1800"/>
              <a:t>Изба устанавливалась на подклете, высоком или низком (или иногда без него), использовавшимся для хозяйственных нужд, чтобы изолировать ее от сырой почвы и наметаемых зимой снежных сугробов. Деревянный сруб ставили прямо на землю или на коротыши – обрубки толстых бревен. Первый венец сруба был основной, он должен быть самым толстым и смолистым, назывался «окладным», «закладным», «нижниной». Несколько нижних венцов, укладываемых до высоты пола, называли «подвальными» или «подпольными». Уложив их, устраивали подполье. Для этого внутри сруба укладывали срубик из тонких бревен высотою в 3-4 венца, в середине его землю выбирали, засыпая ее между маленьким и основным срубом, получалась внутренняя завалина, которая защищала от промерзания и служила полкой. Иногда устраивали завалинку и снаружи основного сруба. Завалинка удерживала тепло, способствовала более равномерному сгниванию нижних венцов и более равномерной осадке сруба.</a:t>
            </a:r>
          </a:p>
          <a:p>
            <a:pPr>
              <a:spcBef>
                <a:spcPct val="0"/>
              </a:spcBef>
              <a:buFontTx/>
              <a:buNone/>
            </a:pPr>
            <a:r>
              <a:rPr lang="ru-RU" altLang="ru-RU" sz="1800"/>
              <a:t>После устройства подполья продолжали возводить сруб. На 4-5 венцах врубали так называемые «переводы» - толстые балки, служившие опорой для пола: две ближе к стенам, отступая от них на четверть метра, на них ставился «опечек» - подставка для печи, две рядом посередине избы. На «переводы» настилался пол, двойной: черный и чистый с земляной засыпкой между ними. Черный пол – из толстых горбылей, чистый из половиц.</a:t>
            </a:r>
          </a:p>
          <a:p>
            <a:pPr>
              <a:spcBef>
                <a:spcPct val="0"/>
              </a:spcBef>
              <a:buFontTx/>
              <a:buNone/>
            </a:pPr>
            <a:r>
              <a:rPr lang="ru-RU" altLang="ru-RU" sz="1800"/>
              <a:t>С первого же венца продольные пазы бревен прокладывали мхом, иногда с куделью. Мох, кудель, земля были теплоизолирующими материалом. Доведя сруб до желаемой высоты, укладывали «черепной» или «череповой» венец из более толстых бревен. В нее врубали матицу – балку, служащую опорой потолка. Потолочины, обычно горбыли, шли или во всю длину избы или от стен до матицы. Набранный потолок оставляли сохнуть до осени, затем «пережимали», то есть сдвигали разошедшие потолочины, затем промазывали глиной с песком.</a:t>
            </a:r>
          </a:p>
          <a:p>
            <a:pPr>
              <a:spcBef>
                <a:spcPct val="0"/>
              </a:spcBef>
              <a:buFontTx/>
              <a:buNone/>
            </a:pPr>
            <a:r>
              <a:rPr lang="ru-RU" altLang="ru-RU" sz="1800"/>
              <a:t>Иногда снизу к матице подшивали гвоздями второй потолок – чистый. Матица делила избу на две половины – красную и черную. С ней связано много </a:t>
            </a:r>
            <a:r>
              <a:rPr lang="ru-RU" altLang="ru-RU" sz="1800">
                <a:hlinkClick r:id="rId5" tooltip="Строительство дома обряды"/>
              </a:rPr>
              <a:t>поверий и обычаев</a:t>
            </a:r>
            <a:r>
              <a:rPr lang="ru-RU" altLang="ru-RU" sz="1800"/>
              <a:t>.</a:t>
            </a:r>
          </a:p>
          <a:p>
            <a:pPr>
              <a:spcBef>
                <a:spcPct val="0"/>
              </a:spcBef>
              <a:buFontTx/>
              <a:buNone/>
            </a:pPr>
            <a:r>
              <a:rPr lang="ru-RU" altLang="ru-RU" sz="1800"/>
              <a:t>Двухскатная форма крыши сохранилась до нашего времени, пережив односкатную и четырехскатную. В XVIII веке была распространена двухскатная самцовая крыша (на «самцах», то есть опорных фронтонных бревнах). Для этой формы крыши при постройке избы поверх потолка клали еще один венец из бревен, которым и заканчивались боковые стены, а передняя и задняя стены выводились дальше формой треугольника вплоть до верха будущей крыши. Бревна, притесанные друг к другу и скрепленные деревянными шипами, постепенно рубились все короче и короче, их повсеместно называли «самцами», весь бревенчатый фронтон – «поруб», «залобник». Оба фронтона связывались между собой продольными слегами, врубленными через один-два самца симметрично по обе стороны крыши. Верхнюю одиночную слегу называли «конем» или «князевой» слегой, верхнее ребро покрытия – «коньком» или « князьком». Концы слег на фасадах выпускались далеко за плоскостью поруба для устройства выступающего навеса – «свеса», «откоса». На слеги накладывались так называемые «курицы» - своеобразные стропила с загнутыми нижними концами (из корневищ ели). Их загнутые концы поддерживали желоба-потоки, водоспуски.</a:t>
            </a:r>
          </a:p>
          <a:p>
            <a:pPr>
              <a:spcBef>
                <a:spcPct val="0"/>
              </a:spcBef>
              <a:buFontTx/>
              <a:buNone/>
            </a:pPr>
            <a:r>
              <a:rPr lang="ru-RU" altLang="ru-RU" sz="1800"/>
              <a:t>Потоки выполняли двойную роль: отводили стекавшую с крыши воду и в то же время поддерживали снизу тесовое покрытие крыши.</a:t>
            </a:r>
          </a:p>
          <a:p>
            <a:pPr>
              <a:spcBef>
                <a:spcPct val="0"/>
              </a:spcBef>
              <a:buFontTx/>
              <a:buNone/>
            </a:pPr>
            <a:r>
              <a:rPr lang="ru-RU" altLang="ru-RU" sz="1800"/>
              <a:t>Сверху тесовое покрытие пригнеталось тяжестью завершающего массивного бревна – «охлупень», «шелом» - лежавшего на коньковой слеге и прикрепленного к ней деревянными стержнями – «стамиками», «бабайками». Эта конструкция крыши без гвоздей встречается до сих пор, но крайне редко, в очень старых избах в глухих местах.</a:t>
            </a:r>
          </a:p>
          <a:p>
            <a:pPr>
              <a:spcBef>
                <a:spcPct val="0"/>
              </a:spcBef>
              <a:buFontTx/>
              <a:buNone/>
            </a:pPr>
            <a:r>
              <a:rPr lang="ru-RU" altLang="ru-RU" sz="1800"/>
              <a:t>  </a:t>
            </a:r>
            <a:r>
              <a:rPr lang="ru-RU" altLang="ru-RU" sz="21400"/>
              <a:t/>
            </a:r>
            <a:br>
              <a:rPr lang="ru-RU" altLang="ru-RU" sz="21400"/>
            </a:br>
            <a:r>
              <a:rPr lang="ru-RU" altLang="ru-RU" sz="1800" b="1"/>
              <a:t>Конструкция безгвоздевой "самцовой" кровли</a:t>
            </a:r>
            <a:endParaRPr lang="ru-RU" altLang="ru-RU" sz="1800"/>
          </a:p>
          <a:p>
            <a:pPr>
              <a:spcBef>
                <a:spcPct val="0"/>
              </a:spcBef>
              <a:buFontTx/>
              <a:buNone/>
            </a:pPr>
            <a:r>
              <a:rPr lang="ru-RU" altLang="ru-RU" sz="1800"/>
              <a:t>На лицевой стене избы устраивались окна, обязательно три. Слово «окно» - один из самых древних архитектурно-строительных терминов, обязательный элемент жилой постройки. В русских летописях окно упоминается уже в XI веке (« князю же из оконца зрящу»), как смотровое световое отверстие, имеющие подчас очень маленькие габариты («якая вместима рука»).</a:t>
            </a:r>
          </a:p>
          <a:p>
            <a:pPr>
              <a:spcBef>
                <a:spcPct val="0"/>
              </a:spcBef>
              <a:buFontTx/>
              <a:buNone/>
            </a:pPr>
            <a:r>
              <a:rPr lang="ru-RU" altLang="ru-RU" sz="1800"/>
              <a:t>До XVII века стекло на Руси не применялось и не производилось, вместо него в городах – слюда, в деревнях – бычий пузырь, холст и тонкие липовые пластины. Все это очень сильно ограничивало формы и размеры окна.</a:t>
            </a:r>
          </a:p>
          <a:p>
            <a:pPr>
              <a:spcBef>
                <a:spcPct val="0"/>
              </a:spcBef>
              <a:buFontTx/>
              <a:buNone/>
            </a:pPr>
            <a:r>
              <a:rPr lang="ru-RU" altLang="ru-RU" sz="1800"/>
              <a:t>Наиболее древняя конструкция – волоковое окно. Оно прорезалось между двумя бревнами горизонтального ряда. Высота не превышала толщины бревна, а ширина – в полтора раза больше. Изнутри окно закрывалось («заволакивалось») доской.</a:t>
            </a:r>
          </a:p>
          <a:p>
            <a:pPr>
              <a:spcBef>
                <a:spcPct val="0"/>
              </a:spcBef>
              <a:buFontTx/>
              <a:buNone/>
            </a:pPr>
            <a:r>
              <a:rPr lang="ru-RU" altLang="ru-RU" sz="1800"/>
              <a:t>Косящатое окно – дальнейшее развитие оконного проема, здесь проем в окне укреплялся двумя боковыми брусьями-косяками, укрепленными внизу в бревно сруба, сверху связанными между собой поперечным брусом-притолокой. Колодчатое окно – колода, то есть рама из четырех брусьев.</a:t>
            </a:r>
          </a:p>
          <a:p>
            <a:pPr>
              <a:spcBef>
                <a:spcPct val="0"/>
              </a:spcBef>
              <a:buFontTx/>
              <a:buNone/>
            </a:pPr>
            <a:r>
              <a:rPr lang="ru-RU" altLang="ru-RU" sz="1800"/>
              <a:t>Косяк для двери делали наподобие оконного. Между косяками укрепляли верхнее бревно – «вершняк», «верхняк», снизу пороговое дерево. Иногда косяки стояли прямо на бревнах сруба, которые служили порогом.</a:t>
            </a:r>
          </a:p>
          <a:p>
            <a:pPr>
              <a:spcBef>
                <a:spcPct val="0"/>
              </a:spcBef>
              <a:buFontTx/>
              <a:buNone/>
            </a:pPr>
            <a:r>
              <a:rPr lang="ru-RU" altLang="ru-RU" sz="1800"/>
              <a:t>Деревянной резьбой украшались оконные наличники, закрывающие щель между срубом и колодой или косяком, в который вставлена оконная рама; торцовые доски «причелины», прикрывающие торцы слег, выходившие на фасад. Декоративно завершался головой коня или птицы комлевой конец шелома.</a:t>
            </a:r>
          </a:p>
          <a:p>
            <a:pPr>
              <a:spcBef>
                <a:spcPct val="0"/>
              </a:spcBef>
              <a:buFontTx/>
              <a:buNone/>
            </a:pPr>
            <a:r>
              <a:rPr lang="ru-RU" altLang="ru-RU" sz="1800"/>
              <a:t>Наибольшее применение в качестве строительного материала находили хвойные породы – сосна, лиственница, ель – за свою прямизну и отсутствие дуплистости, за смолистость, обеспечивающую сопротивляемость гниению. Лес шел в дело в виде бревен (обычный диаметр – 25-40 см, иногда 60-80 см.) Наиболее употребительная длина 5-10 м, в отдельных случаях 12-16м. Бревна не сращивались, стыковались срубы. Брусья, пластины и тес, изготавливаемые из бревна, употреблялись лишь там, где их нельзя было заменить бревнами. Главное орудие производства русского плотника – топор и его разновидности для различных видов работ. Поперечная пила почти не применялась вплоть до XVIII века, ибо разрушала волокна древесины, и торцы бревен начинали «тянуть» воду, когда как топор при перерубке уплотнял их.</a:t>
            </a:r>
          </a:p>
          <a:p>
            <a:pPr>
              <a:spcBef>
                <a:spcPct val="0"/>
              </a:spcBef>
              <a:buFontTx/>
              <a:buNone/>
            </a:pPr>
            <a:r>
              <a:rPr lang="ru-RU" altLang="ru-RU" sz="1800"/>
              <a:t>Лучшим временем для заготовки строительного леса считалась зима и осень. Лес, купленный на корню, рубили, привезенные из лесу бревна, укладывали обычно за деревней в «костры» на особых подкладинах.</a:t>
            </a:r>
          </a:p>
          <a:p>
            <a:pPr>
              <a:spcBef>
                <a:spcPct val="0"/>
              </a:spcBef>
              <a:buFontTx/>
              <a:buNone/>
            </a:pPr>
            <a:r>
              <a:rPr lang="ru-RU" altLang="ru-RU" sz="1800"/>
              <a:t>Весной снимали кору и выравнивали поверхность бревен. Затем, после соответствующей отделки, плотники собирали сруб недалеко от места, предназначенного для постройки.</a:t>
            </a:r>
          </a:p>
          <a:p>
            <a:pPr fontAlgn="ctr">
              <a:spcBef>
                <a:spcPct val="0"/>
              </a:spcBef>
              <a:buFontTx/>
              <a:buNone/>
            </a:pPr>
            <a:r>
              <a:rPr lang="ru-RU" altLang="ru-RU" sz="1800">
                <a:solidFill>
                  <a:srgbClr val="FFFFFF"/>
                </a:solidFill>
                <a:latin typeface="Arial" charset="0"/>
              </a:rPr>
              <a:t>Поделиться</a:t>
            </a:r>
            <a:r>
              <a:rPr lang="ru-RU" altLang="ru-RU" sz="1800">
                <a:solidFill>
                  <a:srgbClr val="FFFFFF"/>
                </a:solidFill>
              </a:rPr>
              <a:t>…</a:t>
            </a:r>
            <a:endParaRPr lang="ru-RU" altLang="ru-RU" sz="700">
              <a:latin typeface="Arial" charset="0"/>
            </a:endParaRPr>
          </a:p>
          <a:p>
            <a:pPr>
              <a:spcBef>
                <a:spcPct val="0"/>
              </a:spcBef>
              <a:buFontTx/>
              <a:buNone/>
            </a:pPr>
            <a:endParaRPr lang="ru-RU" altLang="ru-RU" sz="1800"/>
          </a:p>
          <a:p>
            <a:pPr>
              <a:spcBef>
                <a:spcPct val="0"/>
              </a:spcBef>
              <a:buFontTx/>
              <a:buChar char="•"/>
            </a:pPr>
            <a:r>
              <a:rPr lang="ru-RU" altLang="ru-RU" sz="1800"/>
              <a:t>Отзывы и комментарии:</a:t>
            </a:r>
          </a:p>
          <a:p>
            <a:pPr>
              <a:spcBef>
                <a:spcPct val="0"/>
              </a:spcBef>
              <a:buFontTx/>
              <a:buNone/>
            </a:pPr>
            <a:r>
              <a:rPr lang="ru-RU" altLang="ru-RU" sz="189000">
                <a:solidFill>
                  <a:srgbClr val="FFFFFF"/>
                </a:solidFill>
                <a:hlinkClick r:id="rId6"/>
              </a:rPr>
              <a:t>Матица</a:t>
            </a:r>
            <a:r>
              <a:rPr lang="ru-RU" altLang="ru-RU" sz="189000"/>
              <a:t> </a:t>
            </a:r>
          </a:p>
          <a:p>
            <a:pPr>
              <a:spcBef>
                <a:spcPct val="0"/>
              </a:spcBef>
              <a:buFontTx/>
              <a:buNone/>
            </a:pPr>
            <a:r>
              <a:rPr lang="ru-RU" altLang="ru-RU" sz="700"/>
              <a:t>На Вологодчине бытовала загадка: "сорок братьев на одном уголовке спят" - это матица с потолочинами.</a:t>
            </a:r>
            <a:endParaRPr lang="ru-RU" altLang="ru-RU" sz="1800"/>
          </a:p>
          <a:p>
            <a:pPr>
              <a:spcBef>
                <a:spcPct val="0"/>
              </a:spcBef>
              <a:buFontTx/>
              <a:buNone/>
            </a:pPr>
            <a:endParaRPr lang="ru-RU" altLang="ru-RU" sz="1800"/>
          </a:p>
        </p:txBody>
      </p:sp>
      <p:sp>
        <p:nvSpPr>
          <p:cNvPr id="5124" name="Rectangle 6"/>
          <p:cNvSpPr>
            <a:spLocks noChangeArrowheads="1"/>
          </p:cNvSpPr>
          <p:nvPr/>
        </p:nvSpPr>
        <p:spPr bwMode="auto">
          <a:xfrm>
            <a:off x="0" y="0"/>
            <a:ext cx="0" cy="0"/>
          </a:xfrm>
          <a:prstGeom prst="rect">
            <a:avLst/>
          </a:prstGeom>
          <a:solidFill>
            <a:srgbClr val="47C9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ndParaRPr>
          </a:p>
        </p:txBody>
      </p:sp>
      <p:sp>
        <p:nvSpPr>
          <p:cNvPr id="5125" name="Rectangle 7"/>
          <p:cNvSpPr>
            <a:spLocks noChangeArrowheads="1"/>
          </p:cNvSpPr>
          <p:nvPr/>
        </p:nvSpPr>
        <p:spPr bwMode="auto">
          <a:xfrm>
            <a:off x="0" y="0"/>
            <a:ext cx="0" cy="0"/>
          </a:xfrm>
          <a:prstGeom prst="rect">
            <a:avLst/>
          </a:prstGeom>
          <a:solidFill>
            <a:srgbClr val="47C9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6300" b="1"/>
              <a:t>ПУБЛИКАЦИИ СХОЖЕЙ ТЕМАТИКИ: </a:t>
            </a:r>
            <a:endParaRPr lang="ru-RU" altLang="ru-RU" sz="700"/>
          </a:p>
          <a:p>
            <a:pPr>
              <a:spcBef>
                <a:spcPct val="0"/>
              </a:spcBef>
              <a:buFontTx/>
              <a:buNone/>
            </a:pPr>
            <a:r>
              <a:rPr lang="ru-RU" altLang="ru-RU" sz="1800"/>
              <a:t>  </a:t>
            </a:r>
            <a:r>
              <a:rPr lang="ru-RU" altLang="ru-RU" sz="10100"/>
              <a:t> </a:t>
            </a:r>
            <a:r>
              <a:rPr lang="ru-RU" altLang="ru-RU" sz="1800"/>
              <a:t>                                       </a:t>
            </a:r>
            <a:r>
              <a:rPr lang="ru-RU" altLang="ru-RU" sz="1800" b="1">
                <a:hlinkClick r:id="rId7" tooltip="Строим дом из газобетона"/>
              </a:rPr>
              <a:t>Строим дом из газобетона</a:t>
            </a:r>
            <a:r>
              <a:rPr lang="ru-RU" altLang="ru-RU" sz="1800"/>
              <a:t/>
            </a:r>
            <a:br>
              <a:rPr lang="ru-RU" altLang="ru-RU" sz="1800"/>
            </a:br>
            <a:r>
              <a:rPr lang="ru-RU" altLang="ru-RU" sz="1800"/>
              <a:t>Здания, где для стен используют газобетонные блоки различных производителей, строятся повсеместно. Укрупнённые блоки с четкой геометрией позволяют возводить стены с большой скоростью, без дополнительных креплений, но с помощью определенного клея. . .</a:t>
            </a:r>
            <a:br>
              <a:rPr lang="ru-RU" altLang="ru-RU" sz="1800"/>
            </a:br>
            <a:r>
              <a:rPr lang="ru-RU" altLang="ru-RU" sz="1800"/>
              <a:t/>
            </a:r>
            <a:br>
              <a:rPr lang="ru-RU" altLang="ru-RU" sz="1800"/>
            </a:br>
            <a:r>
              <a:rPr lang="ru-RU" altLang="ru-RU" sz="1800"/>
              <a:t>  </a:t>
            </a:r>
            <a:r>
              <a:rPr lang="ru-RU" altLang="ru-RU" sz="10100"/>
              <a:t> </a:t>
            </a:r>
            <a:r>
              <a:rPr lang="ru-RU" altLang="ru-RU" sz="1800"/>
              <a:t>                                       </a:t>
            </a:r>
            <a:r>
              <a:rPr lang="ru-RU" altLang="ru-RU" sz="1800" b="1">
                <a:hlinkClick r:id="rId8" tooltip="Садовые дома из бруса"/>
              </a:rPr>
              <a:t>Садовые дома из бруса</a:t>
            </a:r>
            <a:r>
              <a:rPr lang="ru-RU" altLang="ru-RU" sz="1800"/>
              <a:t/>
            </a:r>
            <a:br>
              <a:rPr lang="ru-RU" altLang="ru-RU" sz="1800"/>
            </a:br>
            <a:r>
              <a:rPr lang="ru-RU" altLang="ru-RU" sz="1800"/>
              <a:t>Строить садовые дома из бруса совсем несложно и это напоминает игру с конструктором «Лего», только увеличенным в несколько раз. Существует несколько технологий сборки таких домов, но предложенная отличается своей простотой и надежностью. . .</a:t>
            </a:r>
            <a:br>
              <a:rPr lang="ru-RU" altLang="ru-RU" sz="1800"/>
            </a:br>
            <a:endParaRPr lang="ru-RU" altLang="ru-RU" sz="1800"/>
          </a:p>
          <a:p>
            <a:pPr>
              <a:spcBef>
                <a:spcPct val="0"/>
              </a:spcBef>
              <a:buFontTx/>
              <a:buNone/>
            </a:pPr>
            <a:endParaRPr lang="ru-RU" altLang="ru-RU" sz="1800"/>
          </a:p>
        </p:txBody>
      </p:sp>
      <p:sp>
        <p:nvSpPr>
          <p:cNvPr id="5126" name="Прямоугольник 13"/>
          <p:cNvSpPr>
            <a:spLocks noChangeArrowheads="1"/>
          </p:cNvSpPr>
          <p:nvPr/>
        </p:nvSpPr>
        <p:spPr bwMode="auto">
          <a:xfrm>
            <a:off x="7974013" y="4227513"/>
            <a:ext cx="2195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b="1">
                <a:latin typeface="Arial" charset="0"/>
              </a:rPr>
              <a:t>«В реж»</a:t>
            </a:r>
            <a:endParaRPr lang="ru-RU" altLang="ru-RU" sz="1800">
              <a:latin typeface="Arial" charset="0"/>
            </a:endParaRPr>
          </a:p>
        </p:txBody>
      </p:sp>
      <p:sp>
        <p:nvSpPr>
          <p:cNvPr id="5127" name="Rectangle 14"/>
          <p:cNvSpPr>
            <a:spLocks noChangeArrowheads="1"/>
          </p:cNvSpPr>
          <p:nvPr/>
        </p:nvSpPr>
        <p:spPr bwMode="auto">
          <a:xfrm>
            <a:off x="323850" y="4997450"/>
            <a:ext cx="48958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7132" bIns="1587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1800"/>
              <a:t>В углах сруба бревна соединялись с помощью врубок, чаще всего с остатком («в обло»), как более теплоустойчивое соединение.</a:t>
            </a:r>
          </a:p>
        </p:txBody>
      </p:sp>
      <p:pic>
        <p:nvPicPr>
          <p:cNvPr id="5128" name="Рисунок 11" descr="http://www.tsvetnik.info/images/eco_09.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1349375"/>
            <a:ext cx="26670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3" descr="http://im1-tub-ru.yandex.net/i?id=392263111-21-72&amp;n=21">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0225" y="1435100"/>
            <a:ext cx="2663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Рисунок 13" descr="http://im3-tub-ru.yandex.net/i?id=123437319-54-72&amp;n=21">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425" y="1435100"/>
            <a:ext cx="288131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Box 16"/>
          <p:cNvSpPr txBox="1">
            <a:spLocks noChangeArrowheads="1"/>
          </p:cNvSpPr>
          <p:nvPr/>
        </p:nvSpPr>
        <p:spPr bwMode="auto">
          <a:xfrm>
            <a:off x="6107113" y="3498850"/>
            <a:ext cx="116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latin typeface="Arial" charset="0"/>
              </a:rPr>
              <a:t>В «лапу»</a:t>
            </a:r>
          </a:p>
        </p:txBody>
      </p:sp>
      <p:sp>
        <p:nvSpPr>
          <p:cNvPr id="5132" name="TextBox 17"/>
          <p:cNvSpPr txBox="1">
            <a:spLocks noChangeArrowheads="1"/>
          </p:cNvSpPr>
          <p:nvPr/>
        </p:nvSpPr>
        <p:spPr bwMode="auto">
          <a:xfrm>
            <a:off x="3132138" y="1449388"/>
            <a:ext cx="892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latin typeface="Arial" charset="0"/>
              </a:rPr>
              <a:t>В стык</a:t>
            </a:r>
          </a:p>
        </p:txBody>
      </p:sp>
      <p:sp>
        <p:nvSpPr>
          <p:cNvPr id="5133" name="Заголовок 1"/>
          <p:cNvSpPr>
            <a:spLocks noGrp="1"/>
          </p:cNvSpPr>
          <p:nvPr>
            <p:ph type="title" idx="4294967295"/>
          </p:nvPr>
        </p:nvSpPr>
        <p:spPr>
          <a:xfrm>
            <a:off x="447675" y="-11113"/>
            <a:ext cx="8229600" cy="1143001"/>
          </a:xfrm>
        </p:spPr>
        <p:txBody>
          <a:bodyPr/>
          <a:lstStyle/>
          <a:p>
            <a:pPr eaLnBrk="1" hangingPunct="1"/>
            <a:r>
              <a:rPr lang="ru-RU" altLang="ru-RU" smtClean="0">
                <a:solidFill>
                  <a:srgbClr val="000000"/>
                </a:solidFill>
                <a:latin typeface="Arial" charset="0"/>
                <a:cs typeface="Arial" charset="0"/>
              </a:rPr>
              <a:t>Соединение бревен</a:t>
            </a:r>
            <a:endParaRPr lang="ru-RU" altLang="ru-RU" smtClean="0"/>
          </a:p>
        </p:txBody>
      </p:sp>
      <p:sp>
        <p:nvSpPr>
          <p:cNvPr id="5134" name="Прямоугольник 2"/>
          <p:cNvSpPr>
            <a:spLocks noChangeArrowheads="1"/>
          </p:cNvSpPr>
          <p:nvPr/>
        </p:nvSpPr>
        <p:spPr bwMode="auto">
          <a:xfrm>
            <a:off x="357188" y="6357938"/>
            <a:ext cx="6369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Сайт «Русская изба» - </a:t>
            </a:r>
            <a:r>
              <a:rPr lang="en-US" altLang="ru-RU" sz="1800">
                <a:hlinkClick r:id="rId15"/>
              </a:rPr>
              <a:t>http://remont-doc.ru/russkaya-izba.html</a:t>
            </a:r>
            <a:endParaRPr lang="ru-RU" altLang="ru-RU" sz="1800"/>
          </a:p>
        </p:txBody>
      </p:sp>
      <p:sp>
        <p:nvSpPr>
          <p:cNvPr id="5135" name="Прямоугольник 3"/>
          <p:cNvSpPr>
            <a:spLocks noChangeArrowheads="1"/>
          </p:cNvSpPr>
          <p:nvPr/>
        </p:nvSpPr>
        <p:spPr bwMode="auto">
          <a:xfrm>
            <a:off x="611188" y="4043363"/>
            <a:ext cx="12334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b="1">
                <a:latin typeface="Arial" charset="0"/>
              </a:rPr>
              <a:t>В «обло»</a:t>
            </a:r>
            <a:endParaRPr lang="ru-RU" altLang="ru-RU" sz="180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m-der.ru/uploadedFiles/images/katalog/6dz/zapsid/previews/zs6_preview.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2786063"/>
            <a:ext cx="49911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5"/>
          <p:cNvSpPr txBox="1">
            <a:spLocks noChangeArrowheads="1"/>
          </p:cNvSpPr>
          <p:nvPr/>
        </p:nvSpPr>
        <p:spPr bwMode="auto">
          <a:xfrm>
            <a:off x="214313" y="836613"/>
            <a:ext cx="8678862" cy="2770187"/>
          </a:xfrm>
          <a:prstGeom prst="rect">
            <a:avLst/>
          </a:prstGeom>
          <a:noFill/>
          <a:ln w="9525">
            <a:noFill/>
            <a:miter lim="800000"/>
            <a:headEnd/>
            <a:tailEnd/>
          </a:ln>
        </p:spPr>
        <p:txBody>
          <a:bodyPr>
            <a:spAutoFit/>
          </a:bodyPr>
          <a:lstStyle/>
          <a:p>
            <a:pPr>
              <a:defRPr/>
            </a:pPr>
            <a:r>
              <a:rPr lang="ru-RU" altLang="ru-RU" sz="1400" dirty="0"/>
              <a:t> </a:t>
            </a:r>
          </a:p>
          <a:p>
            <a:pPr marL="457200" indent="-457200">
              <a:defRPr/>
            </a:pPr>
            <a:r>
              <a:rPr lang="ru-RU" altLang="ru-RU" sz="2000" b="1" dirty="0"/>
              <a:t>Изба-клеть</a:t>
            </a:r>
          </a:p>
          <a:p>
            <a:pPr marL="457200" indent="-457200">
              <a:defRPr/>
            </a:pPr>
            <a:endParaRPr lang="ru-RU" altLang="ru-RU" sz="2000" dirty="0"/>
          </a:p>
          <a:p>
            <a:pPr marL="444500">
              <a:defRPr/>
            </a:pPr>
            <a:r>
              <a:rPr lang="ru-RU" altLang="ru-RU" sz="2000" dirty="0"/>
              <a:t>Представляет собой прямоугольник, первоначально близкий к квадрату, со сторонами 6-10 м, что соответствует длине бревна. Такой тип избы встречается довольно часто в деревнях Западной Сибири особенно в ее северных районах. В зимнее время снег заметал такие избы почти до крыши, образуя дополнительную защиту от холода.</a:t>
            </a:r>
          </a:p>
        </p:txBody>
      </p:sp>
      <p:sp>
        <p:nvSpPr>
          <p:cNvPr id="6148" name="Заголовок 6"/>
          <p:cNvSpPr>
            <a:spLocks noGrp="1"/>
          </p:cNvSpPr>
          <p:nvPr>
            <p:ph type="title" idx="4294967295"/>
          </p:nvPr>
        </p:nvSpPr>
        <p:spPr>
          <a:xfrm>
            <a:off x="0" y="0"/>
            <a:ext cx="8229600" cy="1143000"/>
          </a:xfrm>
        </p:spPr>
        <p:txBody>
          <a:bodyPr/>
          <a:lstStyle/>
          <a:p>
            <a:r>
              <a:rPr lang="ru-RU" altLang="ru-RU" smtClean="0"/>
              <a:t>Клеть</a:t>
            </a:r>
          </a:p>
        </p:txBody>
      </p:sp>
      <p:sp>
        <p:nvSpPr>
          <p:cNvPr id="6149" name="Прямоугольник 8"/>
          <p:cNvSpPr>
            <a:spLocks noChangeArrowheads="1"/>
          </p:cNvSpPr>
          <p:nvPr/>
        </p:nvSpPr>
        <p:spPr bwMode="auto">
          <a:xfrm>
            <a:off x="500063" y="5786438"/>
            <a:ext cx="50720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600">
                <a:latin typeface="Arial" charset="0"/>
              </a:rPr>
              <a:t>Сайт «Музей дерева» -</a:t>
            </a:r>
          </a:p>
          <a:p>
            <a:pPr eaLnBrk="1" hangingPunct="1">
              <a:spcBef>
                <a:spcPct val="0"/>
              </a:spcBef>
              <a:buFontTx/>
              <a:buNone/>
            </a:pPr>
            <a:r>
              <a:rPr lang="ru-RU" altLang="ru-RU" sz="1600">
                <a:latin typeface="Arial" charset="0"/>
              </a:rPr>
              <a:t> </a:t>
            </a:r>
            <a:r>
              <a:rPr lang="en-US" altLang="ru-RU" sz="1600">
                <a:latin typeface="Arial" charset="0"/>
                <a:hlinkClick r:id="rId5"/>
              </a:rPr>
              <a:t>http://m-der.ru/store/10006298/10006335/10006347</a:t>
            </a:r>
            <a:r>
              <a:rPr lang="en-US" altLang="ru-RU" sz="1800">
                <a:latin typeface="Arial" charset="0"/>
                <a:hlinkClick r:id="rId5"/>
              </a:rPr>
              <a:t>/</a:t>
            </a:r>
            <a:r>
              <a:rPr lang="ru-RU" altLang="ru-RU" sz="1800">
                <a:latin typeface="Arial" charset="0"/>
              </a:rPr>
              <a:t> </a:t>
            </a:r>
          </a:p>
          <a:p>
            <a:pPr eaLnBrk="1" hangingPunct="1">
              <a:spcBef>
                <a:spcPct val="0"/>
              </a:spcBef>
              <a:buFontTx/>
              <a:buNone/>
            </a:pPr>
            <a:r>
              <a:rPr lang="ru-RU" altLang="ru-RU" sz="1800">
                <a:latin typeface="Arial"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увеличить">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1643063"/>
            <a:ext cx="4583113"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
          <p:cNvSpPr txBox="1">
            <a:spLocks noChangeArrowheads="1"/>
          </p:cNvSpPr>
          <p:nvPr/>
        </p:nvSpPr>
        <p:spPr bwMode="auto">
          <a:xfrm>
            <a:off x="357188" y="1785938"/>
            <a:ext cx="30003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400">
                <a:latin typeface="Arial" charset="0"/>
              </a:rPr>
              <a:t>Изба устанавливалась прямо на грунт или на столбы. </a:t>
            </a:r>
            <a:br>
              <a:rPr lang="ru-RU" altLang="ru-RU" sz="1400">
                <a:latin typeface="Arial" charset="0"/>
              </a:rPr>
            </a:br>
            <a:r>
              <a:rPr lang="ru-RU" altLang="ru-RU" sz="1400">
                <a:latin typeface="Arial" charset="0"/>
              </a:rPr>
              <a:t>Под углы подводились дубовые колоды, большие камни или пни, на которых и стоял сруб. </a:t>
            </a:r>
            <a:br>
              <a:rPr lang="ru-RU" altLang="ru-RU" sz="1400">
                <a:latin typeface="Arial" charset="0"/>
              </a:rPr>
            </a:br>
            <a:r>
              <a:rPr lang="ru-RU" altLang="ru-RU" sz="1400">
                <a:latin typeface="Arial" charset="0"/>
              </a:rPr>
              <a:t>Летом под избой гулял ветер, просушивая снизу доски так называемого «черного» пола. </a:t>
            </a:r>
            <a:br>
              <a:rPr lang="ru-RU" altLang="ru-RU" sz="1400">
                <a:latin typeface="Arial" charset="0"/>
              </a:rPr>
            </a:br>
            <a:r>
              <a:rPr lang="ru-RU" altLang="ru-RU" sz="1400">
                <a:latin typeface="Arial" charset="0"/>
              </a:rPr>
              <a:t>К зиме дом обсыпали землей или устраивали из дёрна завалинку. </a:t>
            </a:r>
            <a:br>
              <a:rPr lang="ru-RU" altLang="ru-RU" sz="1400">
                <a:latin typeface="Arial" charset="0"/>
              </a:rPr>
            </a:br>
            <a:r>
              <a:rPr lang="ru-RU" altLang="ru-RU" sz="1400">
                <a:latin typeface="Arial" charset="0"/>
              </a:rPr>
              <a:t>Весной завалинка или обваловка в некоторых местах раскапывалась для создания вентиляции.</a:t>
            </a:r>
          </a:p>
          <a:p>
            <a:pPr eaLnBrk="1" hangingPunct="1">
              <a:spcBef>
                <a:spcPct val="0"/>
              </a:spcBef>
              <a:buFontTx/>
              <a:buNone/>
            </a:pPr>
            <a:r>
              <a:rPr lang="ru-RU" altLang="ru-RU" sz="1400">
                <a:latin typeface="Arial" charset="0"/>
              </a:rPr>
              <a:t>Позёмная изба строилась без фундамента.</a:t>
            </a:r>
          </a:p>
        </p:txBody>
      </p:sp>
      <p:sp>
        <p:nvSpPr>
          <p:cNvPr id="7172" name="Заголовок 6"/>
          <p:cNvSpPr>
            <a:spLocks noGrp="1"/>
          </p:cNvSpPr>
          <p:nvPr>
            <p:ph type="title" idx="4294967295"/>
          </p:nvPr>
        </p:nvSpPr>
        <p:spPr/>
        <p:txBody>
          <a:bodyPr/>
          <a:lstStyle/>
          <a:p>
            <a:r>
              <a:rPr lang="ru-RU" altLang="ru-RU" smtClean="0"/>
              <a:t>Фундамент</a:t>
            </a:r>
          </a:p>
        </p:txBody>
      </p:sp>
      <p:sp>
        <p:nvSpPr>
          <p:cNvPr id="7173" name="Прямоугольник 7"/>
          <p:cNvSpPr>
            <a:spLocks noChangeArrowheads="1"/>
          </p:cNvSpPr>
          <p:nvPr/>
        </p:nvSpPr>
        <p:spPr bwMode="auto">
          <a:xfrm>
            <a:off x="428625" y="6000750"/>
            <a:ext cx="8215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400">
                <a:latin typeface="Arial" charset="0"/>
              </a:rPr>
              <a:t>Виртуальный музей  МБОУ Казачемысская СОШ - </a:t>
            </a:r>
            <a:r>
              <a:rPr lang="en-US" altLang="ru-RU" sz="1400">
                <a:latin typeface="Arial" charset="0"/>
                <a:hlinkClick r:id="rId5"/>
              </a:rPr>
              <a:t>http://s_kazach.tat.edu54.ru/museum/p11aa1.html</a:t>
            </a:r>
            <a:r>
              <a:rPr lang="ru-RU" altLang="ru-RU" sz="1400">
                <a:latin typeface="Arial"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468313" y="873125"/>
            <a:ext cx="8207375" cy="1938338"/>
          </a:xfrm>
          <a:prstGeom prst="rect">
            <a:avLst/>
          </a:prstGeom>
          <a:noFill/>
          <a:ln w="9525">
            <a:noFill/>
            <a:miter lim="800000"/>
            <a:headEnd/>
            <a:tailEnd/>
          </a:ln>
          <a:effectLst/>
        </p:spPr>
        <p:txBody>
          <a:bodyPr lIns="149178" tIns="0" rIns="0" bIns="0" anchor="ctr">
            <a:spAutoFit/>
          </a:bodyPr>
          <a:lstStyle/>
          <a:p>
            <a:pPr fontAlgn="ctr">
              <a:tabLst>
                <a:tab pos="271463" algn="l"/>
              </a:tabLst>
              <a:defRPr/>
            </a:pPr>
            <a:r>
              <a:rPr lang="ru-RU" sz="1400" dirty="0">
                <a:solidFill>
                  <a:schemeClr val="tx1">
                    <a:lumMod val="95000"/>
                    <a:lumOff val="5000"/>
                  </a:schemeClr>
                </a:solidFill>
                <a:latin typeface="Arial" panose="020B0604020202020204" pitchFamily="34" charset="0"/>
                <a:cs typeface="Arial" panose="020B0604020202020204" pitchFamily="34" charset="0"/>
              </a:rPr>
              <a:t>В юго-западных районах Сибири, в верхнем течении рек Иртыша и Оби, встречаются избы  с подклетями, высотой 18-20 венцов.</a:t>
            </a: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fontAlgn="ctr">
              <a:tabLst>
                <a:tab pos="271463" algn="l"/>
              </a:tabLst>
              <a:defRPr/>
            </a:pPr>
            <a:endParaRPr lang="ru-RU" sz="1400" dirty="0">
              <a:solidFill>
                <a:schemeClr val="tx1">
                  <a:lumMod val="95000"/>
                  <a:lumOff val="5000"/>
                </a:schemeClr>
              </a:solidFill>
              <a:latin typeface="Arial" panose="020B0604020202020204" pitchFamily="34" charset="0"/>
              <a:cs typeface="Arial" panose="020B0604020202020204" pitchFamily="34" charset="0"/>
            </a:endParaRPr>
          </a:p>
          <a:p>
            <a:pPr eaLnBrk="0" hangingPunct="0">
              <a:tabLst>
                <a:tab pos="271463" algn="l"/>
              </a:tabLst>
              <a:defRPr/>
            </a:pPr>
            <a:r>
              <a:rPr lang="ru-RU" sz="1400" dirty="0">
                <a:solidFill>
                  <a:schemeClr val="tx1">
                    <a:lumMod val="95000"/>
                    <a:lumOff val="5000"/>
                  </a:schemeClr>
                </a:solidFill>
                <a:latin typeface="Arial" panose="020B0604020202020204" pitchFamily="34" charset="0"/>
                <a:cs typeface="Arial" panose="020B0604020202020204" pitchFamily="34" charset="0"/>
              </a:rPr>
              <a:t>Изба  клетью с подклетью (переходной тип к двухэтажным клетям)</a:t>
            </a:r>
          </a:p>
          <a:p>
            <a:pPr eaLnBrk="0" hangingPunct="0">
              <a:tabLst>
                <a:tab pos="271463" algn="l"/>
              </a:tabLst>
              <a:defRPr/>
            </a:pPr>
            <a:r>
              <a:rPr lang="ru-RU" sz="1400" dirty="0">
                <a:solidFill>
                  <a:schemeClr val="tx1">
                    <a:lumMod val="95000"/>
                    <a:lumOff val="5000"/>
                  </a:schemeClr>
                </a:solidFill>
                <a:latin typeface="Arial" panose="020B0604020202020204" pitchFamily="34" charset="0"/>
                <a:cs typeface="Arial" panose="020B0604020202020204" pitchFamily="34" charset="0"/>
              </a:rPr>
              <a:t>в деревне </a:t>
            </a:r>
            <a:r>
              <a:rPr lang="ru-RU" sz="1400" dirty="0" err="1">
                <a:solidFill>
                  <a:schemeClr val="tx1">
                    <a:lumMod val="95000"/>
                    <a:lumOff val="5000"/>
                  </a:schemeClr>
                </a:solidFill>
                <a:latin typeface="Arial" panose="020B0604020202020204" pitchFamily="34" charset="0"/>
                <a:cs typeface="Arial" panose="020B0604020202020204" pitchFamily="34" charset="0"/>
              </a:rPr>
              <a:t>Фыкалка</a:t>
            </a:r>
            <a:endParaRPr lang="ru-RU" sz="1400" dirty="0">
              <a:solidFill>
                <a:schemeClr val="tx1">
                  <a:lumMod val="95000"/>
                  <a:lumOff val="5000"/>
                </a:schemeClr>
              </a:solidFill>
              <a:latin typeface="Arial" panose="020B0604020202020204" pitchFamily="34" charset="0"/>
              <a:cs typeface="Arial" panose="020B0604020202020204" pitchFamily="34" charset="0"/>
            </a:endParaRPr>
          </a:p>
          <a:p>
            <a:pPr eaLnBrk="0" hangingPunct="0">
              <a:tabLst>
                <a:tab pos="271463" algn="l"/>
              </a:tabLst>
              <a:defRPr/>
            </a:pPr>
            <a:r>
              <a:rPr lang="ru-RU" sz="1400" dirty="0">
                <a:solidFill>
                  <a:schemeClr val="tx1">
                    <a:lumMod val="95000"/>
                    <a:lumOff val="5000"/>
                  </a:schemeClr>
                </a:solidFill>
                <a:latin typeface="Arial" panose="020B0604020202020204" pitchFamily="34" charset="0"/>
                <a:cs typeface="Arial" panose="020B0604020202020204" pitchFamily="34" charset="0"/>
              </a:rPr>
              <a:t> </a:t>
            </a:r>
          </a:p>
          <a:p>
            <a:pPr eaLnBrk="0" fontAlgn="ctr" hangingPunct="0">
              <a:tabLst>
                <a:tab pos="271463" algn="l"/>
              </a:tabLst>
              <a:defRPr/>
            </a:pPr>
            <a:r>
              <a:rPr lang="ru-RU" sz="1400" dirty="0">
                <a:solidFill>
                  <a:schemeClr val="tx1">
                    <a:lumMod val="95000"/>
                    <a:lumOff val="5000"/>
                  </a:schemeClr>
                </a:solidFill>
                <a:latin typeface="Arial" panose="020B0604020202020204" pitchFamily="34" charset="0"/>
                <a:cs typeface="Arial" panose="020B0604020202020204" pitchFamily="34" charset="0"/>
              </a:rPr>
              <a:t>Подклетью обычно называется нижний этаж сруба, который с фасадной стороны ни чем не выделяется. В верхней части сруба жилое помещение, внизу помещение для хранения продуктов и хозяйственных вещей. Иногда в </a:t>
            </a:r>
            <a:r>
              <a:rPr lang="ru-RU" sz="1400" dirty="0" err="1">
                <a:solidFill>
                  <a:schemeClr val="tx1">
                    <a:lumMod val="95000"/>
                    <a:lumOff val="5000"/>
                  </a:schemeClr>
                </a:solidFill>
                <a:latin typeface="Arial" panose="020B0604020202020204" pitchFamily="34" charset="0"/>
                <a:cs typeface="Arial" panose="020B0604020202020204" pitchFamily="34" charset="0"/>
              </a:rPr>
              <a:t>подклете</a:t>
            </a:r>
            <a:r>
              <a:rPr lang="ru-RU" sz="1400" dirty="0">
                <a:solidFill>
                  <a:schemeClr val="tx1">
                    <a:lumMod val="95000"/>
                    <a:lumOff val="5000"/>
                  </a:schemeClr>
                </a:solidFill>
                <a:latin typeface="Arial" panose="020B0604020202020204" pitchFamily="34" charset="0"/>
                <a:cs typeface="Arial" panose="020B0604020202020204" pitchFamily="34" charset="0"/>
              </a:rPr>
              <a:t> устраивали жилое помещение.</a:t>
            </a:r>
          </a:p>
        </p:txBody>
      </p:sp>
      <p:pic>
        <p:nvPicPr>
          <p:cNvPr id="8195" name="Picture 6" descr="http://m-der.ru/uploadedFiles/images/katalog/6dz/zapsid/z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852738"/>
            <a:ext cx="5316537"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Заголовок 3"/>
          <p:cNvSpPr>
            <a:spLocks noGrp="1"/>
          </p:cNvSpPr>
          <p:nvPr>
            <p:ph type="title" idx="4294967295"/>
          </p:nvPr>
        </p:nvSpPr>
        <p:spPr>
          <a:xfrm>
            <a:off x="323850" y="115888"/>
            <a:ext cx="8064500" cy="647700"/>
          </a:xfrm>
        </p:spPr>
        <p:txBody>
          <a:bodyPr/>
          <a:lstStyle/>
          <a:p>
            <a:r>
              <a:rPr lang="ru-RU" altLang="ru-RU" sz="2800" smtClean="0">
                <a:latin typeface="Arial" charset="0"/>
                <a:cs typeface="Arial" charset="0"/>
              </a:rPr>
              <a:t>Двухэтажная клеть</a:t>
            </a:r>
          </a:p>
        </p:txBody>
      </p:sp>
      <p:sp>
        <p:nvSpPr>
          <p:cNvPr id="8197" name="Прямоугольник 4"/>
          <p:cNvSpPr>
            <a:spLocks noChangeArrowheads="1"/>
          </p:cNvSpPr>
          <p:nvPr/>
        </p:nvSpPr>
        <p:spPr bwMode="auto">
          <a:xfrm>
            <a:off x="755650" y="6308725"/>
            <a:ext cx="810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400">
                <a:latin typeface="Arial" charset="0"/>
              </a:rPr>
              <a:t>Сайт – «Русская изба .Путешествие в прошлое.»  - </a:t>
            </a:r>
            <a:r>
              <a:rPr lang="en-US" altLang="ru-RU" sz="1400">
                <a:latin typeface="Arial" charset="0"/>
                <a:hlinkClick r:id="rId4"/>
              </a:rPr>
              <a:t>http://druspace.com/types.html</a:t>
            </a:r>
            <a:r>
              <a:rPr lang="ru-RU" altLang="ru-RU" sz="1800">
                <a:latin typeface="Arial"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68313" y="115888"/>
            <a:ext cx="8229600" cy="1143000"/>
          </a:xfrm>
        </p:spPr>
        <p:txBody>
          <a:bodyPr/>
          <a:lstStyle/>
          <a:p>
            <a:r>
              <a:rPr lang="ru-RU" altLang="ru-RU" sz="2400" smtClean="0">
                <a:latin typeface="Arial" charset="0"/>
                <a:cs typeface="Arial" charset="0"/>
              </a:rPr>
              <a:t>Виды изб делят по расположению клетей</a:t>
            </a:r>
            <a:r>
              <a:rPr lang="ru-RU" altLang="ru-RU" b="1" smtClean="0"/>
              <a:t/>
            </a:r>
            <a:br>
              <a:rPr lang="ru-RU" altLang="ru-RU" b="1" smtClean="0"/>
            </a:br>
            <a:endParaRPr lang="ru-RU" altLang="ru-RU" smtClean="0"/>
          </a:p>
        </p:txBody>
      </p:sp>
      <p:sp>
        <p:nvSpPr>
          <p:cNvPr id="9219" name="Содержимое 2"/>
          <p:cNvSpPr>
            <a:spLocks noGrp="1"/>
          </p:cNvSpPr>
          <p:nvPr>
            <p:ph idx="1"/>
          </p:nvPr>
        </p:nvSpPr>
        <p:spPr>
          <a:xfrm>
            <a:off x="468313" y="976313"/>
            <a:ext cx="8135937" cy="5905500"/>
          </a:xfrm>
        </p:spPr>
        <p:txBody>
          <a:bodyPr/>
          <a:lstStyle/>
          <a:p>
            <a:pPr marL="0" indent="0" algn="just" fontAlgn="t">
              <a:buFont typeface="Arial" charset="0"/>
              <a:buNone/>
            </a:pPr>
            <a:r>
              <a:rPr lang="ru-RU" altLang="ru-RU" sz="1400" smtClean="0">
                <a:latin typeface="Arial" charset="0"/>
                <a:cs typeface="Arial" charset="0"/>
              </a:rPr>
              <a:t>«По расположению клетей между собой и их количеству можно выделить избы-клетью, дома двухсрубные, избы в два жилья, избы двойные, избы тройные, избы со связью.</a:t>
            </a:r>
          </a:p>
          <a:p>
            <a:pPr marL="0" indent="0" algn="just" fontAlgn="t">
              <a:buFont typeface="Arial" charset="0"/>
              <a:buNone/>
            </a:pPr>
            <a:r>
              <a:rPr lang="ru-RU" altLang="ru-RU" sz="1400" i="1" smtClean="0">
                <a:latin typeface="Arial" charset="0"/>
                <a:cs typeface="Arial" charset="0"/>
              </a:rPr>
              <a:t> </a:t>
            </a:r>
            <a:r>
              <a:rPr lang="en-US" altLang="ru-RU" sz="1400" i="1" smtClean="0">
                <a:latin typeface="Arial" charset="0"/>
                <a:cs typeface="Arial" charset="0"/>
              </a:rPr>
              <a:t>    </a:t>
            </a:r>
            <a:r>
              <a:rPr lang="ru-RU" altLang="ru-RU" sz="1400" i="1" smtClean="0">
                <a:latin typeface="Arial" charset="0"/>
                <a:cs typeface="Arial" charset="0"/>
              </a:rPr>
              <a:t>Изба-клетью</a:t>
            </a:r>
            <a:r>
              <a:rPr lang="ru-RU" altLang="ru-RU" sz="1400" smtClean="0">
                <a:latin typeface="Arial" charset="0"/>
                <a:cs typeface="Arial" charset="0"/>
              </a:rPr>
              <a:t> означала деревянную постройку, со сторонами, соответствующими длине бревна 6 - 9 м. Она могла иметь подклет, сени и быть двухэтажной.</a:t>
            </a:r>
          </a:p>
          <a:p>
            <a:pPr marL="0" indent="0" algn="just" fontAlgn="t">
              <a:buFont typeface="Arial" charset="0"/>
              <a:buNone/>
            </a:pPr>
            <a:r>
              <a:rPr lang="ru-RU" altLang="ru-RU" sz="1400" i="1" smtClean="0">
                <a:latin typeface="Arial" charset="0"/>
                <a:cs typeface="Arial" charset="0"/>
              </a:rPr>
              <a:t>     Дом двухсрубный</a:t>
            </a:r>
            <a:r>
              <a:rPr lang="ru-RU" altLang="ru-RU" sz="1400" smtClean="0">
                <a:latin typeface="Arial" charset="0"/>
                <a:cs typeface="Arial" charset="0"/>
              </a:rPr>
              <a:t> - деревянный дом с двумя венцами под одной общей кровлей.</a:t>
            </a:r>
          </a:p>
          <a:p>
            <a:pPr marL="0" indent="0" algn="just" fontAlgn="t">
              <a:buFont typeface="Arial" charset="0"/>
              <a:buNone/>
            </a:pPr>
            <a:r>
              <a:rPr lang="ru-RU" altLang="ru-RU" sz="1400" i="1" smtClean="0">
                <a:latin typeface="Arial" charset="0"/>
                <a:cs typeface="Arial" charset="0"/>
              </a:rPr>
              <a:t>    Изба в два жилья</a:t>
            </a:r>
            <a:r>
              <a:rPr lang="ru-RU" altLang="ru-RU" sz="1400" smtClean="0">
                <a:latin typeface="Arial" charset="0"/>
                <a:cs typeface="Arial" charset="0"/>
              </a:rPr>
              <a:t> - крестьянское жилище из двух срубов: в одном с печью жили зимой, в другом - летом.</a:t>
            </a:r>
          </a:p>
          <a:p>
            <a:pPr marL="0" indent="0" algn="just" fontAlgn="t">
              <a:buFont typeface="Arial" charset="0"/>
              <a:buNone/>
            </a:pPr>
            <a:r>
              <a:rPr lang="ru-RU" altLang="ru-RU" sz="1400" i="1" smtClean="0">
                <a:latin typeface="Arial" charset="0"/>
                <a:cs typeface="Arial" charset="0"/>
              </a:rPr>
              <a:t>   Изба со связью</a:t>
            </a:r>
            <a:r>
              <a:rPr lang="ru-RU" altLang="ru-RU" sz="1400" smtClean="0">
                <a:latin typeface="Arial" charset="0"/>
                <a:cs typeface="Arial" charset="0"/>
              </a:rPr>
              <a:t>. Это тип деревянной постройки, разделенный сенями на две половины. К срубу пристраивали сени, образуя двухклетный дом, к сеням прирубали еще клеть, и получался трехчленный дом. Часто в прирубаемой клети ставили русскую печь, и жилище получало две избы - "переднюю" и "заднюю", соединенные сквозными сенями. Все помещения располагались по продольной оси и крылись двускатными крышами. Получался единый объем дома.</a:t>
            </a:r>
          </a:p>
          <a:p>
            <a:pPr marL="0" indent="0" algn="just" fontAlgn="t">
              <a:buFont typeface="Arial" charset="0"/>
              <a:buNone/>
            </a:pPr>
            <a:r>
              <a:rPr lang="ru-RU" altLang="ru-RU" sz="1400" i="1" smtClean="0">
                <a:latin typeface="Arial" charset="0"/>
                <a:cs typeface="Arial" charset="0"/>
              </a:rPr>
              <a:t>    Изба двойная </a:t>
            </a:r>
            <a:r>
              <a:rPr lang="ru-RU" altLang="ru-RU" sz="1400" smtClean="0">
                <a:latin typeface="Arial" charset="0"/>
                <a:cs typeface="Arial" charset="0"/>
              </a:rPr>
              <a:t>или </a:t>
            </a:r>
            <a:r>
              <a:rPr lang="ru-RU" altLang="ru-RU" sz="1400" i="1" smtClean="0">
                <a:latin typeface="Arial" charset="0"/>
                <a:cs typeface="Arial" charset="0"/>
              </a:rPr>
              <a:t>двойня</a:t>
            </a:r>
            <a:r>
              <a:rPr lang="ru-RU" altLang="ru-RU" sz="1400" smtClean="0">
                <a:latin typeface="Arial" charset="0"/>
                <a:cs typeface="Arial" charset="0"/>
              </a:rPr>
              <a:t> - избы соединенные по клетям так, что каждая изба, каждый объем сруба имеет свою кровлю. Так как каждая кровля имела своего конька, дома называли еще </a:t>
            </a:r>
            <a:r>
              <a:rPr lang="ru-RU" altLang="ru-RU" sz="1400" i="1" smtClean="0">
                <a:latin typeface="Arial" charset="0"/>
                <a:cs typeface="Arial" charset="0"/>
              </a:rPr>
              <a:t>"дом о два коня" ("дом под два коня")</a:t>
            </a:r>
            <a:r>
              <a:rPr lang="ru-RU" altLang="ru-RU" sz="1400" smtClean="0">
                <a:latin typeface="Arial" charset="0"/>
                <a:cs typeface="Arial" charset="0"/>
              </a:rPr>
              <a:t>, иногда такие дома называли еще </a:t>
            </a:r>
            <a:r>
              <a:rPr lang="ru-RU" altLang="ru-RU" sz="1400" i="1" smtClean="0">
                <a:latin typeface="Arial" charset="0"/>
                <a:cs typeface="Arial" charset="0"/>
              </a:rPr>
              <a:t>"дом с оврагом"</a:t>
            </a:r>
            <a:r>
              <a:rPr lang="ru-RU" altLang="ru-RU" sz="1400" smtClean="0">
                <a:latin typeface="Arial" charset="0"/>
                <a:cs typeface="Arial" charset="0"/>
              </a:rPr>
              <a:t>. В местах примыкания срубов получаются две стены. Обе клети могли быть жилыми, но с разной планировкой, или одна жилой, а другая хозяйственной. Под одной или обеими мог быть подклет, одна могла сама быть избой со связью. Чаще всего соединялись жилая изба с крытым двором.»</a:t>
            </a:r>
          </a:p>
          <a:p>
            <a:pPr marL="0" indent="0" algn="just" fontAlgn="t">
              <a:buFont typeface="Arial" charset="0"/>
              <a:buNone/>
            </a:pPr>
            <a:endParaRPr lang="ru-RU" altLang="ru-RU" sz="1600" smtClean="0">
              <a:latin typeface="Times New Roman" pitchFamily="18" charset="0"/>
              <a:cs typeface="Times New Roman" pitchFamily="18" charset="0"/>
            </a:endParaRPr>
          </a:p>
          <a:p>
            <a:pPr marL="0" indent="0">
              <a:buFont typeface="Arial" charset="0"/>
              <a:buNone/>
            </a:pPr>
            <a:r>
              <a:rPr lang="ru-RU" altLang="ru-RU" sz="1400" smtClean="0">
                <a:latin typeface="Times New Roman" pitchFamily="18" charset="0"/>
                <a:cs typeface="Times New Roman" pitchFamily="18" charset="0"/>
              </a:rPr>
              <a:t>                   </a:t>
            </a:r>
            <a:r>
              <a:rPr lang="ru-RU" altLang="ru-RU" sz="1400" smtClean="0">
                <a:latin typeface="Arial" charset="0"/>
                <a:cs typeface="Arial" charset="0"/>
              </a:rPr>
              <a:t>Сайт - «Русская изба. Путешествие в прошлое»  - </a:t>
            </a:r>
            <a:r>
              <a:rPr lang="en-US" altLang="ru-RU" sz="1400" smtClean="0">
                <a:latin typeface="Arial" charset="0"/>
                <a:cs typeface="Arial" charset="0"/>
                <a:hlinkClick r:id="rId3"/>
              </a:rPr>
              <a:t>http://druspace.com/types.html</a:t>
            </a:r>
            <a:endParaRPr lang="ru-RU" altLang="ru-RU" sz="1400" smtClean="0">
              <a:latin typeface="Arial" charset="0"/>
              <a:cs typeface="Arial" charset="0"/>
            </a:endParaRPr>
          </a:p>
          <a:p>
            <a:pPr marL="0" indent="0"/>
            <a:endParaRPr lang="ru-RU" altLang="ru-RU" sz="16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0" y="260350"/>
            <a:ext cx="8820150" cy="1200150"/>
          </a:xfrm>
          <a:prstGeom prst="rect">
            <a:avLst/>
          </a:prstGeom>
          <a:noFill/>
          <a:ln w="9525">
            <a:noFill/>
            <a:miter lim="800000"/>
            <a:headEnd/>
            <a:tailEnd/>
          </a:ln>
        </p:spPr>
        <p:txBody>
          <a:bodyPr>
            <a:spAutoFit/>
          </a:bodyPr>
          <a:lstStyle/>
          <a:p>
            <a:pPr algn="ctr">
              <a:defRPr/>
            </a:pPr>
            <a:r>
              <a:rPr lang="ru-RU" altLang="ru-RU" b="1" dirty="0"/>
              <a:t> </a:t>
            </a:r>
            <a:r>
              <a:rPr lang="ru-RU" altLang="ru-RU" dirty="0"/>
              <a:t> </a:t>
            </a:r>
          </a:p>
          <a:p>
            <a:pPr algn="ctr">
              <a:defRPr/>
            </a:pPr>
            <a:endParaRPr lang="ru-RU" altLang="ru-RU" dirty="0"/>
          </a:p>
          <a:p>
            <a:pPr marL="444500">
              <a:defRPr/>
            </a:pPr>
            <a:r>
              <a:rPr lang="ru-RU" altLang="ru-RU" dirty="0"/>
              <a:t>Возникла из-за необходимости расширения помещения. К основному срубу прирубались сени, а потом еще одна клеть.</a:t>
            </a:r>
          </a:p>
        </p:txBody>
      </p:sp>
      <p:pic>
        <p:nvPicPr>
          <p:cNvPr id="10243" name="Picture 8" descr="http://m-der.ru/uploadedFiles/images/katalog/6dz/zapsid/zs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08275"/>
            <a:ext cx="316706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9"/>
          <p:cNvSpPr txBox="1">
            <a:spLocks noChangeArrowheads="1"/>
          </p:cNvSpPr>
          <p:nvPr/>
        </p:nvSpPr>
        <p:spPr bwMode="auto">
          <a:xfrm>
            <a:off x="468313" y="1268413"/>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ndParaRPr>
          </a:p>
          <a:p>
            <a:pPr eaLnBrk="1" hangingPunct="1">
              <a:spcBef>
                <a:spcPct val="0"/>
              </a:spcBef>
              <a:buFontTx/>
              <a:buNone/>
            </a:pPr>
            <a:r>
              <a:rPr lang="ru-RU" altLang="ru-RU" sz="1800">
                <a:latin typeface="Arial" charset="0"/>
              </a:rPr>
              <a:t>Крыльцо чаще всего располагалась на боковом фасаде, и достаточно часто, в отличии от европейской части России, крыльцо располагалось не параллельно избе, а перпендикулярно ей. Иногда в сенях устраивали сквозной проход на другую сторону, которая выходила в огород или хозяйственный двор.</a:t>
            </a:r>
          </a:p>
          <a:p>
            <a:pPr eaLnBrk="1" hangingPunct="1">
              <a:spcBef>
                <a:spcPct val="0"/>
              </a:spcBef>
              <a:buFontTx/>
              <a:buNone/>
            </a:pPr>
            <a:r>
              <a:rPr lang="ru-RU" altLang="ru-RU" sz="1800">
                <a:latin typeface="Arial" charset="0"/>
              </a:rPr>
              <a:t> </a:t>
            </a:r>
          </a:p>
        </p:txBody>
      </p:sp>
      <p:pic>
        <p:nvPicPr>
          <p:cNvPr id="10245" name="Picture 10" descr="http://m-der.ru/uploadedFiles/images/katalog/6dz/zapsid/zs1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781300"/>
            <a:ext cx="5291138"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Заголовок 5"/>
          <p:cNvSpPr>
            <a:spLocks noGrp="1"/>
          </p:cNvSpPr>
          <p:nvPr>
            <p:ph type="title" idx="4294967295"/>
          </p:nvPr>
        </p:nvSpPr>
        <p:spPr>
          <a:xfrm>
            <a:off x="457200" y="0"/>
            <a:ext cx="8229600" cy="908050"/>
          </a:xfrm>
        </p:spPr>
        <p:txBody>
          <a:bodyPr/>
          <a:lstStyle/>
          <a:p>
            <a:r>
              <a:rPr lang="ru-RU" altLang="ru-RU" sz="2800" smtClean="0"/>
              <a:t>Изба со связью</a:t>
            </a:r>
          </a:p>
        </p:txBody>
      </p:sp>
      <p:sp>
        <p:nvSpPr>
          <p:cNvPr id="10247" name="Прямоугольник 6"/>
          <p:cNvSpPr>
            <a:spLocks noChangeArrowheads="1"/>
          </p:cNvSpPr>
          <p:nvPr/>
        </p:nvSpPr>
        <p:spPr bwMode="auto">
          <a:xfrm>
            <a:off x="611188" y="6488113"/>
            <a:ext cx="6202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400">
                <a:latin typeface="Times New Roman" pitchFamily="18" charset="0"/>
                <a:cs typeface="Times New Roman" pitchFamily="18" charset="0"/>
              </a:rPr>
              <a:t>Сайт - «Русская изба. Путешествие в прошлое» - </a:t>
            </a:r>
            <a:r>
              <a:rPr lang="en-US" altLang="ru-RU" sz="1400">
                <a:latin typeface="Times New Roman" pitchFamily="18" charset="0"/>
                <a:cs typeface="Times New Roman" pitchFamily="18" charset="0"/>
                <a:hlinkClick r:id="rId4"/>
              </a:rPr>
              <a:t>http://druspace.com/types.html</a:t>
            </a:r>
            <a:r>
              <a:rPr lang="ru-RU" altLang="ru-RU" sz="14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0000"/>
  <p:tag name="ISPRING_RESOURCE_PATHS_HASH_2" val="fb1aa4747ed01418bf8492fcfa69594533a5e5d"/>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1703</Words>
  <Application>Microsoft Office PowerPoint</Application>
  <PresentationFormat>Экран (4:3)</PresentationFormat>
  <Paragraphs>256</Paragraphs>
  <Slides>31</Slides>
  <Notes>31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Calibri</vt:lpstr>
      <vt:lpstr>Times New Roman</vt:lpstr>
      <vt:lpstr>Тема Office</vt:lpstr>
      <vt:lpstr>Русская изба</vt:lpstr>
      <vt:lpstr>Русская деревня</vt:lpstr>
      <vt:lpstr>Изба на деревянных сваях</vt:lpstr>
      <vt:lpstr>Соединение бревен</vt:lpstr>
      <vt:lpstr>Клеть</vt:lpstr>
      <vt:lpstr>Фундамент</vt:lpstr>
      <vt:lpstr>Двухэтажная клеть</vt:lpstr>
      <vt:lpstr>Виды изб делят по расположению клетей </vt:lpstr>
      <vt:lpstr>Изба со связью</vt:lpstr>
      <vt:lpstr>Четырехстенная изба</vt:lpstr>
      <vt:lpstr>Изба-пятистенка</vt:lpstr>
      <vt:lpstr>  Изба-шестистенка </vt:lpstr>
      <vt:lpstr>Виды крыш</vt:lpstr>
      <vt:lpstr>Русская изба простого крестьянина</vt:lpstr>
      <vt:lpstr>Хоромы</vt:lpstr>
      <vt:lpstr>Интерьер русской избы.  Печь</vt:lpstr>
      <vt:lpstr>Русская печь с лежанкой</vt:lpstr>
      <vt:lpstr>Горница</vt:lpstr>
      <vt:lpstr>Горница в большом доме </vt:lpstr>
      <vt:lpstr>Светлица</vt:lpstr>
      <vt:lpstr>Русская печь. Палати</vt:lpstr>
      <vt:lpstr>Спальня в русской избе</vt:lpstr>
      <vt:lpstr>Кровати и люльки</vt:lpstr>
      <vt:lpstr>Сени</vt:lpstr>
      <vt:lpstr>Сени. Домашняя утварь</vt:lpstr>
      <vt:lpstr>Терем</vt:lpstr>
      <vt:lpstr>Терем. Музей-заповедник в селе Талашкино</vt:lpstr>
      <vt:lpstr>Повалуша</vt:lpstr>
      <vt:lpstr>Гульбище</vt:lpstr>
      <vt:lpstr>Цитируемые источники</vt:lpstr>
      <vt:lpstr>Источники графики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игорь</dc:creator>
  <cp:lastModifiedBy>Alla</cp:lastModifiedBy>
  <cp:revision>141</cp:revision>
  <dcterms:created xsi:type="dcterms:W3CDTF">2013-01-14T15:52:00Z</dcterms:created>
  <dcterms:modified xsi:type="dcterms:W3CDTF">2015-02-25T11:37:12Z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1647574</vt:lpwstr>
  </property>
  <property fmtid="{D5CDD505-2E9C-101B-9397-08002B2CF9AE}" name="NXPowerLiteSettings" pid="3">
    <vt:lpwstr>F6000400038000</vt:lpwstr>
  </property>
  <property fmtid="{D5CDD505-2E9C-101B-9397-08002B2CF9AE}" name="NXPowerLiteVersion" pid="4">
    <vt:lpwstr>D4.3.1</vt:lpwstr>
  </property>
</Properties>
</file>