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DataLst>
    <p:tags r:id="rId25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0561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hape 89"/>
          <p:cNvCxnSpPr/>
          <p:nvPr/>
        </p:nvCxnSpPr>
        <p:spPr>
          <a:xfrm>
            <a:off x="514350" y="5349901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Source Sans Pro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Source Sans Pro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Source Sans Pro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700" cy="2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700" cy="2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514350" y="3444901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rgbClr val="C8C3B8"/>
              </a:buClr>
              <a:buFont typeface="Source Sans Pr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hape 116"/>
          <p:cNvCxnSpPr/>
          <p:nvPr/>
        </p:nvCxnSpPr>
        <p:spPr>
          <a:xfrm>
            <a:off x="514350" y="6019800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5D06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5D06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99" cy="39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499" cy="39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hape 135"/>
          <p:cNvCxnSpPr/>
          <p:nvPr/>
        </p:nvCxnSpPr>
        <p:spPr>
          <a:xfrm>
            <a:off x="514350" y="5849117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2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2385149" y="-526187"/>
            <a:ext cx="4526100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4846649" y="2560625"/>
            <a:ext cx="58515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655650" y="350826"/>
            <a:ext cx="5851500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514350" y="1050898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1pPr>
            <a:lvl2pPr marL="742950" marR="0" indent="-16129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+"/>
              <a:defRPr/>
            </a:lvl2pPr>
            <a:lvl3pPr marL="1143000" marR="0" indent="-1219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3pPr>
            <a:lvl4pPr marL="1600200" marR="0" indent="-139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✱"/>
              <a:defRPr/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Char char="✕"/>
              <a:defRPr/>
            </a:lvl5pPr>
            <a:lvl6pPr marL="2514600" marR="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marR="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marR="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marR="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14350" y="1050898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514350" y="1057986"/>
            <a:ext cx="8629499" cy="2399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7.jpg"/><Relationship Id="rId10" Type="http://schemas.openxmlformats.org/officeDocument/2006/relationships/image" Target="../media/image34.jpg"/><Relationship Id="rId4" Type="http://schemas.openxmlformats.org/officeDocument/2006/relationships/image" Target="../media/image36.jpg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2%D1%83%D0%BD%D0%B4%D1%80%D0%B0%20%D0%BA%D0%B0%D1%80%D1%82%D0%B8%D0%BD%D0%BA%D0%B8&amp;img_ur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images.yandex.ru/yandsearch?text=%D0%BF%D1%82%D0%B8%D1%87%D1%8C%D0%B8%20%D0%B1%D0%B0%D0%B7%D0%B0%D1%80%D1%8B%20%D0%BA%D0%B0%D1%80%D1%82%D0%B8%D0%BD%D0%BA%D0%B8&amp;fp" TargetMode="External"/><Relationship Id="rId5" Type="http://schemas.openxmlformats.org/officeDocument/2006/relationships/hyperlink" Target="http://images.yandex.ru/yandsearch?text=%D0%BF%D0%BB%D0%B0%D0%BD%D0%BA%D1%82%D0%BE%D0%BD%20%D0%BA%D0%B0%D1%80%D1%82%D0%B8%D0%BD%D0%BA%D0%B8&amp;fp" TargetMode="External"/><Relationship Id="rId4" Type="http://schemas.openxmlformats.org/officeDocument/2006/relationships/hyperlink" Target="http://images.yandex.ru/yandsearch?text=%D0%B0%D1%80%D0%BA%D1%82%D0%B8%D0%BA%D0%B0%20%D0%BA%D0%B0%D1%80%D1%82%D0%B8%D0%BD%D0%BA%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22324" y="476674"/>
            <a:ext cx="7772400" cy="419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000" b="1" i="0" u="none" strike="noStrike" cap="small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окружающего мира </a:t>
            </a:r>
            <a:br>
              <a:rPr lang="ru-RU" sz="4000" b="1" i="0" u="none" strike="noStrike" cap="small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1" i="0" u="none" strike="noStrike" cap="small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2 классе</a:t>
            </a:r>
            <a:r>
              <a:rPr lang="ru-RU" sz="6600" b="1" i="0" u="none" strike="noStrike" cap="small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Природные зоны полярного пояса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371587" y="4596537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Смирнова Елена Валерьевна,</a:t>
            </a:r>
          </a:p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ru-RU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учитель начальных классов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Птичьи базары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36488" y="1600200"/>
            <a:ext cx="6871022" cy="4525962"/>
          </a:xfrm>
          <a:prstGeom prst="rect">
            <a:avLst/>
          </a:prstGeom>
        </p:spPr>
      </p:pic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136488" y="1600200"/>
            <a:ext cx="6871021" cy="45259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543" y="1556791"/>
            <a:ext cx="1584324" cy="1528761"/>
          </a:xfrm>
          <a:prstGeom prst="rect">
            <a:avLst/>
          </a:prstGeom>
        </p:spPr>
      </p:pic>
      <p:sp>
        <p:nvSpPr>
          <p:cNvPr id="221" name="Shape 221"/>
          <p:cNvSpPr/>
          <p:nvPr/>
        </p:nvSpPr>
        <p:spPr>
          <a:xfrm>
            <a:off x="2051522" y="2133550"/>
            <a:ext cx="720080" cy="48463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EEEEE"/>
              </a:gs>
              <a:gs pos="49000">
                <a:srgbClr val="BBBBBB"/>
              </a:gs>
              <a:gs pos="49100">
                <a:srgbClr val="A1A1A1"/>
              </a:gs>
              <a:gs pos="92000">
                <a:srgbClr val="BBBBBB"/>
              </a:gs>
              <a:gs pos="100000">
                <a:srgbClr val="C6C6C6"/>
              </a:gs>
            </a:gsLst>
            <a:lin ang="5400000" scaled="0"/>
          </a:gradFill>
          <a:ln w="114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71007" y="1556791"/>
            <a:ext cx="1531937" cy="1514475"/>
          </a:xfrm>
          <a:prstGeom prst="rect">
            <a:avLst/>
          </a:prstGeom>
        </p:spPr>
      </p:pic>
      <p:sp>
        <p:nvSpPr>
          <p:cNvPr id="223" name="Shape 223"/>
          <p:cNvSpPr/>
          <p:nvPr/>
        </p:nvSpPr>
        <p:spPr>
          <a:xfrm>
            <a:off x="4283769" y="2205558"/>
            <a:ext cx="720080" cy="48463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EEEEE"/>
              </a:gs>
              <a:gs pos="49000">
                <a:srgbClr val="BBBBBB"/>
              </a:gs>
              <a:gs pos="49100">
                <a:srgbClr val="A1A1A1"/>
              </a:gs>
              <a:gs pos="92000">
                <a:srgbClr val="BBBBBB"/>
              </a:gs>
              <a:gs pos="100000">
                <a:srgbClr val="C6C6C6"/>
              </a:gs>
            </a:gsLst>
            <a:lin ang="5400000" scaled="0"/>
          </a:gradFill>
          <a:ln w="114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31594" y="1556791"/>
            <a:ext cx="1519237" cy="1584324"/>
          </a:xfrm>
          <a:prstGeom prst="rect">
            <a:avLst/>
          </a:prstGeom>
        </p:spPr>
      </p:pic>
      <p:sp>
        <p:nvSpPr>
          <p:cNvPr id="225" name="Shape 225"/>
          <p:cNvSpPr/>
          <p:nvPr/>
        </p:nvSpPr>
        <p:spPr>
          <a:xfrm>
            <a:off x="6516017" y="2205558"/>
            <a:ext cx="720080" cy="48463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EEEEE"/>
              </a:gs>
              <a:gs pos="49000">
                <a:srgbClr val="BBBBBB"/>
              </a:gs>
              <a:gs pos="49100">
                <a:srgbClr val="A1A1A1"/>
              </a:gs>
              <a:gs pos="92000">
                <a:srgbClr val="BBBBBB"/>
              </a:gs>
              <a:gs pos="100000">
                <a:srgbClr val="C6C6C6"/>
              </a:gs>
            </a:gsLst>
            <a:lin ang="5400000" scaled="0"/>
          </a:gradFill>
          <a:ln w="114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193782" y="1485354"/>
            <a:ext cx="1498600" cy="1655762"/>
          </a:xfrm>
          <a:prstGeom prst="rect">
            <a:avLst/>
          </a:prstGeom>
        </p:spPr>
      </p:pic>
      <p:sp>
        <p:nvSpPr>
          <p:cNvPr id="227" name="Shape 227"/>
          <p:cNvSpPr txBox="1"/>
          <p:nvPr/>
        </p:nvSpPr>
        <p:spPr>
          <a:xfrm>
            <a:off x="7452121" y="3141661"/>
            <a:ext cx="946990" cy="400109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кайры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291882" y="3141661"/>
            <a:ext cx="856325" cy="400109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рыбы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627585" y="3069653"/>
            <a:ext cx="1811521" cy="707886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планктонные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животные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23330" y="3069653"/>
            <a:ext cx="1872207" cy="707886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планктонные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растения</a:t>
            </a:r>
          </a:p>
        </p:txBody>
      </p:sp>
      <p:sp>
        <p:nvSpPr>
          <p:cNvPr id="231" name="Shape 231"/>
          <p:cNvSpPr/>
          <p:nvPr/>
        </p:nvSpPr>
        <p:spPr>
          <a:xfrm>
            <a:off x="251321" y="4005757"/>
            <a:ext cx="2130007" cy="461664"/>
          </a:xfrm>
          <a:prstGeom prst="rect">
            <a:avLst/>
          </a:prstGeom>
          <a:gradFill>
            <a:gsLst>
              <a:gs pos="0">
                <a:srgbClr val="EEF5FF"/>
              </a:gs>
              <a:gs pos="49000">
                <a:srgbClr val="C1DBFB"/>
              </a:gs>
              <a:gs pos="49100">
                <a:srgbClr val="B2CEF2"/>
              </a:gs>
              <a:gs pos="92000">
                <a:srgbClr val="C1DBFB"/>
              </a:gs>
              <a:gs pos="100000">
                <a:srgbClr val="CDE2FA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«кормильцы»</a:t>
            </a:r>
          </a:p>
        </p:txBody>
      </p:sp>
      <p:sp>
        <p:nvSpPr>
          <p:cNvPr id="232" name="Shape 232"/>
          <p:cNvSpPr/>
          <p:nvPr/>
        </p:nvSpPr>
        <p:spPr>
          <a:xfrm>
            <a:off x="2915617" y="4005757"/>
            <a:ext cx="1289904" cy="461664"/>
          </a:xfrm>
          <a:prstGeom prst="rect">
            <a:avLst/>
          </a:prstGeom>
          <a:gradFill>
            <a:gsLst>
              <a:gs pos="0">
                <a:srgbClr val="EEF5FF"/>
              </a:gs>
              <a:gs pos="49000">
                <a:srgbClr val="C1DBFB"/>
              </a:gs>
              <a:gs pos="49100">
                <a:srgbClr val="B2CEF2"/>
              </a:gs>
              <a:gs pos="92000">
                <a:srgbClr val="C1DBFB"/>
              </a:gs>
              <a:gs pos="100000">
                <a:srgbClr val="CDE2FA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«едоки»</a:t>
            </a:r>
          </a:p>
        </p:txBody>
      </p:sp>
      <p:sp>
        <p:nvSpPr>
          <p:cNvPr id="233" name="Shape 233"/>
          <p:cNvSpPr/>
          <p:nvPr/>
        </p:nvSpPr>
        <p:spPr>
          <a:xfrm>
            <a:off x="5075857" y="4005757"/>
            <a:ext cx="1289904" cy="461664"/>
          </a:xfrm>
          <a:prstGeom prst="rect">
            <a:avLst/>
          </a:prstGeom>
          <a:gradFill>
            <a:gsLst>
              <a:gs pos="0">
                <a:srgbClr val="EEF5FF"/>
              </a:gs>
              <a:gs pos="49000">
                <a:srgbClr val="C1DBFB"/>
              </a:gs>
              <a:gs pos="49100">
                <a:srgbClr val="B2CEF2"/>
              </a:gs>
              <a:gs pos="92000">
                <a:srgbClr val="C1DBFB"/>
              </a:gs>
              <a:gs pos="100000">
                <a:srgbClr val="CDE2FA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«едоки»</a:t>
            </a:r>
          </a:p>
        </p:txBody>
      </p:sp>
      <p:sp>
        <p:nvSpPr>
          <p:cNvPr id="234" name="Shape 234"/>
          <p:cNvSpPr/>
          <p:nvPr/>
        </p:nvSpPr>
        <p:spPr>
          <a:xfrm>
            <a:off x="7308106" y="4005757"/>
            <a:ext cx="1289904" cy="461664"/>
          </a:xfrm>
          <a:prstGeom prst="rect">
            <a:avLst/>
          </a:prstGeom>
          <a:gradFill>
            <a:gsLst>
              <a:gs pos="0">
                <a:srgbClr val="EEF5FF"/>
              </a:gs>
              <a:gs pos="49000">
                <a:srgbClr val="C1DBFB"/>
              </a:gs>
              <a:gs pos="49100">
                <a:srgbClr val="B2CEF2"/>
              </a:gs>
              <a:gs pos="92000">
                <a:srgbClr val="C1DBFB"/>
              </a:gs>
              <a:gs pos="100000">
                <a:srgbClr val="CDE2FA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«едоки»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6654" y="635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84645" y="145655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843808" y="404663"/>
            <a:ext cx="3020089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Животные Арктики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270" y="908869"/>
            <a:ext cx="2655888" cy="1990724"/>
          </a:xfrm>
          <a:prstGeom prst="rect">
            <a:avLst/>
          </a:prstGeom>
        </p:spPr>
      </p:pic>
      <p:pic>
        <p:nvPicPr>
          <p:cNvPr id="243" name="Shape 2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12333" y="908869"/>
            <a:ext cx="2903537" cy="2178049"/>
          </a:xfrm>
          <a:prstGeom prst="rect">
            <a:avLst/>
          </a:prstGeom>
        </p:spPr>
      </p:pic>
      <p:pic>
        <p:nvPicPr>
          <p:cNvPr id="244" name="Shape 2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915269" y="1413148"/>
            <a:ext cx="2881311" cy="2159000"/>
          </a:xfrm>
          <a:prstGeom prst="rect">
            <a:avLst/>
          </a:prstGeom>
        </p:spPr>
      </p:pic>
      <p:pic>
        <p:nvPicPr>
          <p:cNvPr id="245" name="Shape 24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27783" y="3933055"/>
            <a:ext cx="3348036" cy="2036763"/>
          </a:xfrm>
          <a:prstGeom prst="rect">
            <a:avLst/>
          </a:prstGeom>
        </p:spPr>
      </p:pic>
      <p:pic>
        <p:nvPicPr>
          <p:cNvPr id="246" name="Shape 24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939308" y="4293419"/>
            <a:ext cx="2844800" cy="1889124"/>
          </a:xfrm>
          <a:prstGeom prst="rect">
            <a:avLst/>
          </a:prstGeom>
        </p:spPr>
      </p:pic>
      <p:pic>
        <p:nvPicPr>
          <p:cNvPr id="247" name="Shape 24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78270" y="4148955"/>
            <a:ext cx="2592387" cy="2114550"/>
          </a:xfrm>
          <a:prstGeom prst="rect">
            <a:avLst/>
          </a:prstGeom>
        </p:spPr>
      </p:pic>
      <p:sp>
        <p:nvSpPr>
          <p:cNvPr id="248" name="Shape 248"/>
          <p:cNvSpPr txBox="1"/>
          <p:nvPr/>
        </p:nvSpPr>
        <p:spPr>
          <a:xfrm>
            <a:off x="6947717" y="2925316"/>
            <a:ext cx="1116780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моржи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94989" y="2781300"/>
            <a:ext cx="2254848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белый медведь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779366" y="3357364"/>
            <a:ext cx="1214114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тюлень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059285" y="6021660"/>
            <a:ext cx="2760564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гренландский кит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Тундра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15616" y="1600200"/>
            <a:ext cx="6984775" cy="4781128"/>
          </a:xfrm>
          <a:prstGeom prst="rect">
            <a:avLst/>
          </a:prstGeom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115616" y="1600200"/>
            <a:ext cx="6984774" cy="478112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Северное сияние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1519" y="1628800"/>
            <a:ext cx="4056062" cy="2719386"/>
          </a:xfrm>
          <a:prstGeom prst="rect">
            <a:avLst/>
          </a:prstGeom>
        </p:spPr>
      </p:pic>
      <p:pic>
        <p:nvPicPr>
          <p:cNvPr id="266" name="Shape 2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06925" y="3357562"/>
            <a:ext cx="4173538" cy="27447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3275856" y="476672"/>
            <a:ext cx="2655149" cy="430886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Животные тундры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6543" y="981075"/>
            <a:ext cx="1905000" cy="1428750"/>
          </a:xfrm>
          <a:prstGeom prst="rect">
            <a:avLst/>
          </a:prstGeom>
        </p:spPr>
      </p:pic>
      <p:pic>
        <p:nvPicPr>
          <p:cNvPr id="273" name="Shape 2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26144" y="981075"/>
            <a:ext cx="2527299" cy="1722438"/>
          </a:xfrm>
          <a:prstGeom prst="rect">
            <a:avLst/>
          </a:prstGeom>
        </p:spPr>
      </p:pic>
      <p:pic>
        <p:nvPicPr>
          <p:cNvPr id="274" name="Shape 27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542044" y="2997200"/>
            <a:ext cx="2351086" cy="1655763"/>
          </a:xfrm>
          <a:prstGeom prst="rect">
            <a:avLst/>
          </a:prstGeom>
        </p:spPr>
      </p:pic>
      <p:pic>
        <p:nvPicPr>
          <p:cNvPr id="275" name="Shape 27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28931" y="3429000"/>
            <a:ext cx="3148012" cy="2087563"/>
          </a:xfrm>
          <a:prstGeom prst="rect">
            <a:avLst/>
          </a:prstGeom>
        </p:spPr>
      </p:pic>
      <p:pic>
        <p:nvPicPr>
          <p:cNvPr id="276" name="Shape 27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93668" y="4724400"/>
            <a:ext cx="2455861" cy="1773237"/>
          </a:xfrm>
          <a:prstGeom prst="rect">
            <a:avLst/>
          </a:prstGeom>
        </p:spPr>
      </p:pic>
      <p:pic>
        <p:nvPicPr>
          <p:cNvPr id="277" name="Shape 27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17855" y="1484312"/>
            <a:ext cx="2143125" cy="1428750"/>
          </a:xfrm>
          <a:prstGeom prst="rect">
            <a:avLst/>
          </a:prstGeom>
        </p:spPr>
      </p:pic>
      <p:pic>
        <p:nvPicPr>
          <p:cNvPr id="278" name="Shape 27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684918" y="4868862"/>
            <a:ext cx="2205037" cy="1628774"/>
          </a:xfrm>
          <a:prstGeom prst="rect">
            <a:avLst/>
          </a:prstGeom>
        </p:spPr>
      </p:pic>
      <p:pic>
        <p:nvPicPr>
          <p:cNvPr id="279" name="Shape 279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36543" y="2924175"/>
            <a:ext cx="2268537" cy="1512887"/>
          </a:xfrm>
          <a:prstGeom prst="rect">
            <a:avLst/>
          </a:prstGeom>
        </p:spPr>
      </p:pic>
      <p:sp>
        <p:nvSpPr>
          <p:cNvPr id="280" name="Shape 280"/>
          <p:cNvSpPr txBox="1"/>
          <p:nvPr/>
        </p:nvSpPr>
        <p:spPr>
          <a:xfrm>
            <a:off x="276876" y="2348880"/>
            <a:ext cx="2549737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белая куропатка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117635" y="4437112"/>
            <a:ext cx="1409360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лемминг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445228" y="2780927"/>
            <a:ext cx="2263247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полярная сова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6613579" y="6237312"/>
            <a:ext cx="2362569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полярный волк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64908" y="6237312"/>
            <a:ext cx="956865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песец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589244" y="5445223"/>
            <a:ext cx="2495939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северный олень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397555" y="2420888"/>
            <a:ext cx="2353592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белолобый гусь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80931" y="4077071"/>
            <a:ext cx="1575816" cy="461664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поморник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504" y="476672"/>
            <a:ext cx="8861897" cy="3456384"/>
          </a:xfrm>
          <a:prstGeom prst="rect">
            <a:avLst/>
          </a:prstGeom>
        </p:spPr>
      </p:pic>
      <p:sp>
        <p:nvSpPr>
          <p:cNvPr id="293" name="Shape 293"/>
          <p:cNvSpPr/>
          <p:nvPr/>
        </p:nvSpPr>
        <p:spPr>
          <a:xfrm>
            <a:off x="251519" y="4941167"/>
            <a:ext cx="8496944" cy="1107995"/>
          </a:xfrm>
          <a:prstGeom prst="rect">
            <a:avLst/>
          </a:prstGeom>
          <a:gradFill>
            <a:gsLst>
              <a:gs pos="0">
                <a:srgbClr val="EFFBFF"/>
              </a:gs>
              <a:gs pos="49000">
                <a:srgbClr val="BFF1FF"/>
              </a:gs>
              <a:gs pos="49100">
                <a:srgbClr val="AEE7F7"/>
              </a:gs>
              <a:gs pos="92000">
                <a:srgbClr val="BFF1FF"/>
              </a:gs>
              <a:gs pos="100000">
                <a:srgbClr val="CAF2FE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Северный олень и лемминг питаются лишайниками, волк питается северными оленями. А песец и полярная сова – леммингами.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1599" y="980728"/>
            <a:ext cx="3531805" cy="2617838"/>
          </a:xfrm>
          <a:prstGeom prst="rect">
            <a:avLst/>
          </a:prstGeom>
        </p:spPr>
      </p:pic>
      <p:pic>
        <p:nvPicPr>
          <p:cNvPr id="299" name="Shape 2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9386" y="3141661"/>
            <a:ext cx="4089844" cy="2735610"/>
          </a:xfrm>
          <a:prstGeom prst="rect">
            <a:avLst/>
          </a:prstGeom>
        </p:spPr>
      </p:pic>
      <p:sp>
        <p:nvSpPr>
          <p:cNvPr id="300" name="Shape 300"/>
          <p:cNvSpPr/>
          <p:nvPr/>
        </p:nvSpPr>
        <p:spPr>
          <a:xfrm>
            <a:off x="107504" y="2852935"/>
            <a:ext cx="1838965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лишайники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45008" y="1412776"/>
            <a:ext cx="3343340" cy="2240062"/>
          </a:xfrm>
          <a:prstGeom prst="rect">
            <a:avLst/>
          </a:prstGeom>
        </p:spPr>
      </p:pic>
      <p:pic>
        <p:nvPicPr>
          <p:cNvPr id="302" name="Shape 30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796135" y="3068638"/>
            <a:ext cx="3168478" cy="2111566"/>
          </a:xfrm>
          <a:prstGeom prst="rect">
            <a:avLst/>
          </a:prstGeom>
        </p:spPr>
      </p:pic>
      <p:sp>
        <p:nvSpPr>
          <p:cNvPr id="303" name="Shape 303"/>
          <p:cNvSpPr/>
          <p:nvPr/>
        </p:nvSpPr>
        <p:spPr>
          <a:xfrm>
            <a:off x="8077149" y="2780927"/>
            <a:ext cx="726481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мхи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300" y="368300"/>
            <a:ext cx="8153400" cy="612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3275856" y="332656"/>
            <a:ext cx="2460418" cy="430886"/>
          </a:xfrm>
          <a:prstGeom prst="rect">
            <a:avLst/>
          </a:prstGeom>
          <a:gradFill>
            <a:gsLst>
              <a:gs pos="0">
                <a:srgbClr val="F9FEEF"/>
              </a:gs>
              <a:gs pos="49000">
                <a:srgbClr val="E9F8C5"/>
              </a:gs>
              <a:gs pos="49100">
                <a:srgbClr val="DEEFB6"/>
              </a:gs>
              <a:gs pos="92000">
                <a:srgbClr val="E9F8C5"/>
              </a:gs>
              <a:gs pos="100000">
                <a:srgbClr val="EBF8D0"/>
              </a:gs>
            </a:gsLst>
            <a:lin ang="5400000" scaled="0"/>
          </a:gra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Растения тундры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5287" y="3932832"/>
            <a:ext cx="2692399" cy="1800225"/>
          </a:xfrm>
          <a:prstGeom prst="rect">
            <a:avLst/>
          </a:prstGeom>
        </p:spPr>
      </p:pic>
      <p:pic>
        <p:nvPicPr>
          <p:cNvPr id="315" name="Shape 3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72225" y="3932832"/>
            <a:ext cx="2352675" cy="1765299"/>
          </a:xfrm>
          <a:prstGeom prst="rect">
            <a:avLst/>
          </a:prstGeom>
        </p:spPr>
      </p:pic>
      <p:pic>
        <p:nvPicPr>
          <p:cNvPr id="316" name="Shape 31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995737" y="1700808"/>
            <a:ext cx="1425575" cy="2135188"/>
          </a:xfrm>
          <a:prstGeom prst="rect">
            <a:avLst/>
          </a:prstGeom>
        </p:spPr>
      </p:pic>
      <p:pic>
        <p:nvPicPr>
          <p:cNvPr id="317" name="Shape 31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71600" y="1196751"/>
            <a:ext cx="2305050" cy="1609724"/>
          </a:xfrm>
          <a:prstGeom prst="rect">
            <a:avLst/>
          </a:prstGeom>
        </p:spPr>
      </p:pic>
      <p:pic>
        <p:nvPicPr>
          <p:cNvPr id="318" name="Shape 31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79388" y="2350096"/>
            <a:ext cx="2152649" cy="1439862"/>
          </a:xfrm>
          <a:prstGeom prst="rect">
            <a:avLst/>
          </a:prstGeom>
        </p:spPr>
      </p:pic>
      <p:pic>
        <p:nvPicPr>
          <p:cNvPr id="319" name="Shape 31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63937" y="4077296"/>
            <a:ext cx="2303462" cy="1730375"/>
          </a:xfrm>
          <a:prstGeom prst="rect">
            <a:avLst/>
          </a:prstGeom>
        </p:spPr>
      </p:pic>
      <p:pic>
        <p:nvPicPr>
          <p:cNvPr id="320" name="Shape 320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011862" y="1269008"/>
            <a:ext cx="2376486" cy="1592263"/>
          </a:xfrm>
          <a:prstGeom prst="rect">
            <a:avLst/>
          </a:prstGeom>
        </p:spPr>
      </p:pic>
      <p:pic>
        <p:nvPicPr>
          <p:cNvPr id="321" name="Shape 321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32588" y="2277071"/>
            <a:ext cx="2232025" cy="1487486"/>
          </a:xfrm>
          <a:prstGeom prst="rect">
            <a:avLst/>
          </a:prstGeom>
        </p:spPr>
      </p:pic>
      <p:sp>
        <p:nvSpPr>
          <p:cNvPr id="322" name="Shape 322"/>
          <p:cNvSpPr/>
          <p:nvPr/>
        </p:nvSpPr>
        <p:spPr>
          <a:xfrm>
            <a:off x="8077149" y="1989360"/>
            <a:ext cx="726481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мхи</a:t>
            </a:r>
          </a:p>
        </p:txBody>
      </p:sp>
      <p:sp>
        <p:nvSpPr>
          <p:cNvPr id="323" name="Shape 323"/>
          <p:cNvSpPr/>
          <p:nvPr/>
        </p:nvSpPr>
        <p:spPr>
          <a:xfrm>
            <a:off x="0" y="2061368"/>
            <a:ext cx="1838965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лишайники</a:t>
            </a:r>
          </a:p>
        </p:txBody>
      </p:sp>
      <p:sp>
        <p:nvSpPr>
          <p:cNvPr id="324" name="Shape 324"/>
          <p:cNvSpPr/>
          <p:nvPr/>
        </p:nvSpPr>
        <p:spPr>
          <a:xfrm>
            <a:off x="3275856" y="3501528"/>
            <a:ext cx="2827761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карликовая берёза</a:t>
            </a:r>
          </a:p>
        </p:txBody>
      </p:sp>
      <p:sp>
        <p:nvSpPr>
          <p:cNvPr id="325" name="Shape 325"/>
          <p:cNvSpPr/>
          <p:nvPr/>
        </p:nvSpPr>
        <p:spPr>
          <a:xfrm>
            <a:off x="1012219" y="5445744"/>
            <a:ext cx="1469698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брусника</a:t>
            </a:r>
          </a:p>
        </p:txBody>
      </p:sp>
      <p:sp>
        <p:nvSpPr>
          <p:cNvPr id="326" name="Shape 326"/>
          <p:cNvSpPr/>
          <p:nvPr/>
        </p:nvSpPr>
        <p:spPr>
          <a:xfrm>
            <a:off x="3971023" y="5445744"/>
            <a:ext cx="1456744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морошка</a:t>
            </a:r>
          </a:p>
        </p:txBody>
      </p:sp>
      <p:sp>
        <p:nvSpPr>
          <p:cNvPr id="327" name="Shape 327"/>
          <p:cNvSpPr/>
          <p:nvPr/>
        </p:nvSpPr>
        <p:spPr>
          <a:xfrm>
            <a:off x="6876256" y="5445744"/>
            <a:ext cx="1448217" cy="461664"/>
          </a:xfrm>
          <a:prstGeom prst="rect">
            <a:avLst/>
          </a:prstGeom>
          <a:gradFill>
            <a:gsLst>
              <a:gs pos="0">
                <a:srgbClr val="FFEEEE"/>
              </a:gs>
              <a:gs pos="49000">
                <a:srgbClr val="FDC1BF"/>
              </a:gs>
              <a:gs pos="49100">
                <a:srgbClr val="F3B1B0"/>
              </a:gs>
              <a:gs pos="92000">
                <a:srgbClr val="FDC1BF"/>
              </a:gs>
              <a:gs pos="100000">
                <a:srgbClr val="FCCDCB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голубика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11" y="476672"/>
            <a:ext cx="8856984" cy="5876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/>
              <a:t>Литература и источники: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/>
              <a:t>1. </a:t>
            </a:r>
            <a:r>
              <a:rPr lang="ru-RU">
                <a:solidFill>
                  <a:schemeClr val="dk1"/>
                </a:solidFill>
              </a:rPr>
              <a:t>Окружающий мир. Наша планета Земля / Учебник для 2-го класса. Авторский коллектив:  Вахрушев А.А.,Бурский О.В.,Раутиан А.С. -   Москва, “Баласс”,  2012 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ru-RU">
                <a:solidFill>
                  <a:schemeClr val="dk1"/>
                </a:solidFill>
              </a:rPr>
              <a:t>2. Окружающий мир.Наша планета Земля.  2 класс /  Методические рекомендации для учителя. Авторский коллектив:  Вахрушев А.А.,Бурский О.В.,Раутиан А.С.  -  Москва, “Баласс”,  2011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-RU"/>
              <a:t>3. Сайт Образовательная система «Школа 2100» Url: 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http://www.school2100.ru/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ce Sans Pro"/>
              <a:buNone/>
            </a:pPr>
            <a:r>
              <a:rPr lang="ru-RU" sz="2000" b="1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Источники графики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3008399" cy="464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ru-RU"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Все права на использованные изображения принадлежат их авторам.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endParaRPr sz="14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ru-RU"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Изображения найдены с использованием поиска картинок Google, Яндекс и Mail.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endParaRPr sz="14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ru-RU" sz="1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Изображения не тиражируются и не используются в коммерческих целях.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299" cy="61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/>
              <a:buChar char="✕"/>
            </a:pP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Фото тундры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http://images.yandex.ru/yandsearch?text=%D1%82%D1%83%D0%BD%D0%B4%D1%80%D0%B0%20%D0%BA%D0%B0%D1%80%D1%82%D0%B8%D0%BD%D0%BA%D0%B8&amp;img_url</a:t>
            </a: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/>
              <a:buChar char="✕"/>
            </a:pP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Фото Арктики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http://images.yandex.ru/yandsearch?text=%D0%B0%D1%80%D0%BA%D1%82%D0%B8%D0%BA%D0%B0%20%D0%BA%D0%B0%D1%80%D1%82%D0%B8%D0%BD%D0%BA%</a:t>
            </a: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20066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Source Sans Pro"/>
              <a:buNone/>
            </a:pP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Фото планктона</a:t>
            </a:r>
          </a:p>
          <a:p>
            <a:pPr marL="342900" marR="0" lvl="0" indent="-20066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Source Sans Pro"/>
              <a:buNone/>
            </a:pPr>
            <a:r>
              <a:rPr lang="ru-R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http://images.yandex.ru/yandsearch?text=%D0%BF%D0%BB%D0%B0%D0%BD%D0%BA%D1%82%D0%BE%D0%BD%20%D0%BA%D0%B0%D1%80%D1%82%D0%B8%D0%BD%D0%BA%D0%B8&amp;fp</a:t>
            </a:r>
          </a:p>
          <a:p>
            <a:pPr marL="342900" marR="0" lvl="0" indent="-20066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Source Sans Pro"/>
              <a:buNone/>
            </a:pP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Фото птичьи базары</a:t>
            </a:r>
          </a:p>
          <a:p>
            <a:pPr marL="342900" marR="0" lvl="0" indent="-20066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Source Sans Pro"/>
              <a:buNone/>
            </a:pPr>
            <a:r>
              <a:rPr lang="ru-R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http://images.yandex.ru/yandsearch?text=%D0%BF%D1%82%D0%B8%D1%87%D1%8C%D0%B8%20%D0%B1%D0%B0%D0%B7%D0%B0%D1%80%D1%8B%20%D0%BA%D0%B0%D1%80%D1%82%D0%B8%D0%BD%D0%BA%D0%B8&amp;fp</a:t>
            </a:r>
            <a:r>
              <a:rPr lang="ru-RU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20066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7800865" cy="5850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3528" y="692695"/>
            <a:ext cx="8406591" cy="54726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7583" y="611768"/>
            <a:ext cx="7416824" cy="5538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0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Природные зоны </a:t>
            </a:r>
            <a:br>
              <a:rPr lang="ru-RU" sz="60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60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60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60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полярного пояса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35696" y="2060848"/>
            <a:ext cx="3889374" cy="4044949"/>
          </a:xfrm>
          <a:prstGeom prst="rect">
            <a:avLst/>
          </a:prstGeom>
        </p:spPr>
      </p:pic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47663" y="188640"/>
            <a:ext cx="6192687" cy="6440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Арктика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3568" y="1378905"/>
            <a:ext cx="7704856" cy="5130568"/>
          </a:xfrm>
          <a:prstGeom prst="rect">
            <a:avLst/>
          </a:prstGeom>
        </p:spPr>
      </p:pic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3568" y="1378905"/>
            <a:ext cx="7704855" cy="513056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6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Планктон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7583" y="1412775"/>
            <a:ext cx="7488831" cy="5087032"/>
          </a:xfrm>
          <a:prstGeom prst="rect">
            <a:avLst/>
          </a:prstGeom>
        </p:spPr>
      </p:pic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27583" y="1412775"/>
            <a:ext cx="7488831" cy="508703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f871213a6286b629da3adf2d299d15ffa72e98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241</Words>
  <Application>Microsoft Office PowerPoint</Application>
  <PresentationFormat>Экран (4:3)</PresentationFormat>
  <Paragraphs>64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Трек</vt:lpstr>
      <vt:lpstr>Урок окружающего мира  во 2 классеПриродные зоны полярного пояса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Природные зоны   полярного пояса</vt:lpstr>
      <vt:lpstr>Презентация PowerPoint</vt:lpstr>
      <vt:lpstr>Арктика</vt:lpstr>
      <vt:lpstr>Планктон</vt:lpstr>
      <vt:lpstr>Птичьи базары</vt:lpstr>
      <vt:lpstr>Презентация PowerPoint</vt:lpstr>
      <vt:lpstr>Презентация PowerPoint</vt:lpstr>
      <vt:lpstr>Тундра</vt:lpstr>
      <vt:lpstr>Северное сияние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и источники:</vt:lpstr>
      <vt:lpstr>Источники графики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(1).pptx</dc:title>
  <cp:lastModifiedBy>Alla</cp:lastModifiedBy>
  <cp:revision>4</cp:revision>
  <dcterms:modified xsi:type="dcterms:W3CDTF">2014-06-19T15:34:08Z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1081757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